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Dancing Script"/>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2" name="Lindsey Kost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ancingScript-regular.fntdata"/><Relationship Id="rId47" Type="http://schemas.openxmlformats.org/officeDocument/2006/relationships/slide" Target="slides/slide42.xml"/><Relationship Id="rId49" Type="http://schemas.openxmlformats.org/officeDocument/2006/relationships/font" Target="fonts/DancingScrip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the next four slides are four variations of the same info, not sure which one works the best</p:text>
  </p:cm>
  <p:cm authorId="0" idx="2">
    <p:pos x="6000" y="100"/>
    <p:text>i don't know which type of image you all like better - this version or the version on the next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Building trust - restriction tags and ratings, relevant user reviews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Managing events - more intuitive with nav bar, buttons clearly labeled, can see past, future and user owned, creation process streamlined - restaurant only (search to pick), then set date, time, number of people, and description). Interaction with my events page =&gt; they wanted it clickable </a:t>
            </a:r>
          </a:p>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Managing events - more intuitive with nav bar, buttons clearly labeled, can see past, future and user owned, creation process streamlined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Same as before. FIND FOOD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Annotated screenshots of prototype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Changed from people with your like restriction to restricted people looking to eat socially (more general). Restriction can be rare, we dont want to limit people, selection process would occur naturally.FIND FOOD AND FRIENDS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Annotated screenshots of prototype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Change to being restaurant based. LET FOOD AND FRIENDS FIND YOU</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Annotated screenshots of prototype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Value prop</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Prototype Overview</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Lets get screen shots of our prototype in sketch and marvel for this page.  Prototyping Tools - What did you use? - How the tool helped - How the tool did not help    </a:t>
            </a:r>
          </a:p>
          <a:p>
            <a:pPr lvl="0">
              <a:spcBef>
                <a:spcPts val="0"/>
              </a:spcBef>
              <a:buNone/>
            </a:pPr>
            <a:r>
              <a:rPr lang="en"/>
              <a:t>sketch - ios compatible</a:t>
            </a:r>
          </a:p>
          <a:p>
            <a:pPr lvl="0" rtl="0">
              <a:spcBef>
                <a:spcPts val="0"/>
              </a:spcBef>
              <a:buNone/>
            </a:pPr>
            <a:r>
              <a:rPr lang="en"/>
              <a:t>Marvel - editing is limited, doesnt keep track of the state (problem for back funcionality)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Lets get screen shots of our prototype in sketch and marvel for this page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slide refers to the wizard of oz aspects of our prototype - ie the user ultimately gets to make no decisions as their restrictions, what they type into the restaurant search bar, the event they select, and the content of the event they create is all preselected for them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Problem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Change to being restaurant based. </a:t>
            </a:r>
            <a:r>
              <a:rPr lang="en"/>
              <a:t>LET FOOD AND FRIENDS FIND YOU</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gn="ctr">
              <a:lnSpc>
                <a:spcPct val="115000"/>
              </a:lnSpc>
              <a:spcBef>
                <a:spcPts val="0"/>
              </a:spcBef>
              <a:buClr>
                <a:schemeClr val="dk1"/>
              </a:buClr>
              <a:buSzPct val="100000"/>
              <a:buFont typeface="Arial"/>
              <a:buNone/>
            </a:pPr>
            <a:r>
              <a:rPr lang="en">
                <a:latin typeface="Times New Roman"/>
                <a:ea typeface="Times New Roman"/>
                <a:cs typeface="Times New Roman"/>
                <a:sym typeface="Times New Roman"/>
              </a:rPr>
              <a:t>meetchewthere redefines social eating for those affected by dietary restrictions by building trusted communities of geographically proximate people with common restrictions and provides a safe space to create, host, and join social events centered around food so that now the only choice to make is who to eat with!</a:t>
            </a:r>
          </a:p>
          <a:p>
            <a:pPr lvl="0" rtl="0">
              <a:spcBef>
                <a:spcPts val="0"/>
              </a:spcBef>
              <a:buNone/>
            </a:pPr>
            <a:r>
              <a:t/>
            </a:r>
            <a:endParaRPr>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Revised UI</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Home pages -&gt; no map view, restaurant focused, filters, search . The list view seemes easier and more approachable so we decided to convey the same infonrmation that was in the map view in the list view. Two lists, one event focused , the other restaurant focused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Home pages -&gt; no map view, restaurant focused, filters, search (automatically filtered by restriction)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Building trust - restriction tags and ratings, relevant user reviews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4.jpg"/><Relationship Id="rId4" Type="http://schemas.openxmlformats.org/officeDocument/2006/relationships/image" Target="../media/image03.jpg"/><Relationship Id="rId5" Type="http://schemas.openxmlformats.org/officeDocument/2006/relationships/image" Target="../media/image44.jpg"/><Relationship Id="rId6" Type="http://schemas.openxmlformats.org/officeDocument/2006/relationships/image" Target="../media/image4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2.jpg"/><Relationship Id="rId4" Type="http://schemas.openxmlformats.org/officeDocument/2006/relationships/image" Target="../media/image4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5.jpg"/><Relationship Id="rId4" Type="http://schemas.openxmlformats.org/officeDocument/2006/relationships/image" Target="../media/image08.jpg"/><Relationship Id="rId5" Type="http://schemas.openxmlformats.org/officeDocument/2006/relationships/image" Target="../media/image07.jpg"/><Relationship Id="rId6" Type="http://schemas.openxmlformats.org/officeDocument/2006/relationships/image" Target="../media/image11.jpg"/><Relationship Id="rId7" Type="http://schemas.openxmlformats.org/officeDocument/2006/relationships/image" Target="../media/image09.jpg"/><Relationship Id="rId8"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14.png"/><Relationship Id="rId5" Type="http://schemas.openxmlformats.org/officeDocument/2006/relationships/image" Target="../media/image12.jpg"/><Relationship Id="rId6" Type="http://schemas.openxmlformats.org/officeDocument/2006/relationships/image" Target="../media/image13.jpg"/><Relationship Id="rId7" Type="http://schemas.openxmlformats.org/officeDocument/2006/relationships/image" Target="../media/image15.jpg"/><Relationship Id="rId8"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8.jpg"/><Relationship Id="rId10" Type="http://schemas.openxmlformats.org/officeDocument/2006/relationships/image" Target="../media/image23.jpg"/><Relationship Id="rId9" Type="http://schemas.openxmlformats.org/officeDocument/2006/relationships/image" Target="../media/image24.jpg"/><Relationship Id="rId5" Type="http://schemas.openxmlformats.org/officeDocument/2006/relationships/image" Target="../media/image19.jpg"/><Relationship Id="rId6" Type="http://schemas.openxmlformats.org/officeDocument/2006/relationships/image" Target="../media/image22.png"/><Relationship Id="rId7" Type="http://schemas.openxmlformats.org/officeDocument/2006/relationships/image" Target="../media/image20.jpg"/><Relationship Id="rId8"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jpg"/><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jpg"/><Relationship Id="rId4" Type="http://schemas.openxmlformats.org/officeDocument/2006/relationships/image" Target="../media/image37.jpg"/><Relationship Id="rId5"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9.jpg"/><Relationship Id="rId4" Type="http://schemas.openxmlformats.org/officeDocument/2006/relationships/image" Target="../media/image53.jpg"/><Relationship Id="rId5" Type="http://schemas.openxmlformats.org/officeDocument/2006/relationships/image" Target="../media/image5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youtube.com/v/sH5DDVPOpWA" TargetMode="External"/><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youtube.com/v/lY1NwHn9PlE" TargetMode="External"/><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youtube.com/v/6ni79rAWY8k" TargetMode="External"/><Relationship Id="rId4" Type="http://schemas.openxmlformats.org/officeDocument/2006/relationships/image" Target="../media/image4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6.jpg"/><Relationship Id="rId4" Type="http://schemas.openxmlformats.org/officeDocument/2006/relationships/image" Target="../media/image4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53" name="Shape 53"/>
        <p:cNvGrpSpPr/>
        <p:nvPr/>
      </p:nvGrpSpPr>
      <p:grpSpPr>
        <a:xfrm>
          <a:off x="0" y="0"/>
          <a:ext cx="0" cy="0"/>
          <a:chOff x="0" y="0"/>
          <a:chExt cx="0" cy="0"/>
        </a:xfrm>
      </p:grpSpPr>
      <p:pic>
        <p:nvPicPr>
          <p:cNvPr descr="500_F_38913068_3nxg6gV3V6Kuqcqze95bn6L1EIH4Bgj5 (2).jpg" id="54" name="Shape 54"/>
          <p:cNvPicPr preferRelativeResize="0"/>
          <p:nvPr/>
        </p:nvPicPr>
        <p:blipFill rotWithShape="1">
          <a:blip r:embed="rId4">
            <a:alphaModFix/>
          </a:blip>
          <a:srcRect b="11063" l="0" r="0" t="0"/>
          <a:stretch/>
        </p:blipFill>
        <p:spPr>
          <a:xfrm>
            <a:off x="0" y="2958899"/>
            <a:ext cx="9144000" cy="2184599"/>
          </a:xfrm>
          <a:prstGeom prst="rect">
            <a:avLst/>
          </a:prstGeom>
          <a:noFill/>
          <a:ln>
            <a:noFill/>
          </a:ln>
        </p:spPr>
      </p:pic>
      <p:sp>
        <p:nvSpPr>
          <p:cNvPr id="55" name="Shape 55"/>
          <p:cNvSpPr txBox="1"/>
          <p:nvPr>
            <p:ph type="ctrTitle"/>
          </p:nvPr>
        </p:nvSpPr>
        <p:spPr>
          <a:xfrm>
            <a:off x="0" y="0"/>
            <a:ext cx="9144000" cy="23661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
              <a:t>meet</a:t>
            </a:r>
            <a:r>
              <a:rPr b="1" lang="en" sz="7000">
                <a:solidFill>
                  <a:srgbClr val="04CADD"/>
                </a:solidFill>
                <a:latin typeface="Dancing Script"/>
                <a:ea typeface="Dancing Script"/>
                <a:cs typeface="Dancing Script"/>
                <a:sym typeface="Dancing Script"/>
              </a:rPr>
              <a:t>chew</a:t>
            </a:r>
            <a:r>
              <a:rPr lang="en"/>
              <a:t>there</a:t>
            </a:r>
          </a:p>
        </p:txBody>
      </p:sp>
      <p:sp>
        <p:nvSpPr>
          <p:cNvPr id="56" name="Shape 56"/>
          <p:cNvSpPr txBox="1"/>
          <p:nvPr>
            <p:ph idx="1" type="subTitle"/>
          </p:nvPr>
        </p:nvSpPr>
        <p:spPr>
          <a:xfrm>
            <a:off x="0" y="2148325"/>
            <a:ext cx="9144000" cy="792600"/>
          </a:xfrm>
          <a:prstGeom prst="rect">
            <a:avLst/>
          </a:prstGeom>
        </p:spPr>
        <p:txBody>
          <a:bodyPr anchorCtr="0" anchor="t" bIns="91425" lIns="91425" rIns="91425" tIns="91425">
            <a:noAutofit/>
          </a:bodyPr>
          <a:lstStyle/>
          <a:p>
            <a:pPr lvl="0">
              <a:spcBef>
                <a:spcPts val="0"/>
              </a:spcBef>
              <a:buNone/>
            </a:pPr>
            <a:r>
              <a:rPr lang="en"/>
              <a:t>Medium-Fi Prototype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Change 2</a:t>
            </a:r>
          </a:p>
        </p:txBody>
      </p:sp>
      <p:sp>
        <p:nvSpPr>
          <p:cNvPr id="116" name="Shape 116"/>
          <p:cNvSpPr txBox="1"/>
          <p:nvPr>
            <p:ph idx="1" type="body"/>
          </p:nvPr>
        </p:nvSpPr>
        <p:spPr>
          <a:xfrm>
            <a:off x="2131825" y="1156525"/>
            <a:ext cx="939900" cy="477300"/>
          </a:xfrm>
          <a:prstGeom prst="rect">
            <a:avLst/>
          </a:prstGeom>
        </p:spPr>
        <p:txBody>
          <a:bodyPr anchorCtr="0" anchor="t" bIns="91425" lIns="91425" rIns="91425" tIns="91425">
            <a:noAutofit/>
          </a:bodyPr>
          <a:lstStyle/>
          <a:p>
            <a:pPr lvl="0" rtl="0" algn="ctr">
              <a:spcBef>
                <a:spcPts val="0"/>
              </a:spcBef>
              <a:buNone/>
            </a:pPr>
            <a:r>
              <a:rPr lang="en">
                <a:solidFill>
                  <a:schemeClr val="dk1"/>
                </a:solidFill>
              </a:rPr>
              <a:t>Before</a:t>
            </a:r>
          </a:p>
        </p:txBody>
      </p:sp>
      <p:sp>
        <p:nvSpPr>
          <p:cNvPr id="117" name="Shape 117"/>
          <p:cNvSpPr txBox="1"/>
          <p:nvPr>
            <p:ph idx="1" type="body"/>
          </p:nvPr>
        </p:nvSpPr>
        <p:spPr>
          <a:xfrm>
            <a:off x="6556925" y="1156525"/>
            <a:ext cx="939900" cy="477300"/>
          </a:xfrm>
          <a:prstGeom prst="rect">
            <a:avLst/>
          </a:prstGeom>
        </p:spPr>
        <p:txBody>
          <a:bodyPr anchorCtr="0" anchor="t" bIns="91425" lIns="91425" rIns="91425" tIns="91425">
            <a:noAutofit/>
          </a:bodyPr>
          <a:lstStyle/>
          <a:p>
            <a:pPr lvl="0" rtl="0" algn="ctr">
              <a:spcBef>
                <a:spcPts val="0"/>
              </a:spcBef>
              <a:buNone/>
            </a:pPr>
            <a:r>
              <a:rPr lang="en">
                <a:solidFill>
                  <a:srgbClr val="FFFFFF"/>
                </a:solidFill>
              </a:rPr>
              <a:t>After</a:t>
            </a:r>
          </a:p>
        </p:txBody>
      </p:sp>
      <p:pic>
        <p:nvPicPr>
          <p:cNvPr id="118" name="Shape 118"/>
          <p:cNvPicPr preferRelativeResize="0"/>
          <p:nvPr/>
        </p:nvPicPr>
        <p:blipFill rotWithShape="1">
          <a:blip r:embed="rId3">
            <a:alphaModFix/>
          </a:blip>
          <a:srcRect b="8941" l="8058" r="51467" t="0"/>
          <a:stretch/>
        </p:blipFill>
        <p:spPr>
          <a:xfrm>
            <a:off x="461275" y="1786225"/>
            <a:ext cx="1567374" cy="2633674"/>
          </a:xfrm>
          <a:prstGeom prst="rect">
            <a:avLst/>
          </a:prstGeom>
          <a:noFill/>
          <a:ln>
            <a:noFill/>
          </a:ln>
        </p:spPr>
      </p:pic>
      <p:pic>
        <p:nvPicPr>
          <p:cNvPr id="119" name="Shape 119"/>
          <p:cNvPicPr preferRelativeResize="0"/>
          <p:nvPr/>
        </p:nvPicPr>
        <p:blipFill rotWithShape="1">
          <a:blip r:embed="rId4">
            <a:alphaModFix/>
          </a:blip>
          <a:srcRect b="16492" l="0" r="0" t="16026"/>
          <a:stretch/>
        </p:blipFill>
        <p:spPr>
          <a:xfrm>
            <a:off x="2117075" y="1786225"/>
            <a:ext cx="2915124" cy="2633675"/>
          </a:xfrm>
          <a:prstGeom prst="rect">
            <a:avLst/>
          </a:prstGeom>
          <a:noFill/>
          <a:ln>
            <a:noFill/>
          </a:ln>
        </p:spPr>
      </p:pic>
      <p:pic>
        <p:nvPicPr>
          <p:cNvPr descr="IMG_0131.JPG" id="120" name="Shape 120"/>
          <p:cNvPicPr preferRelativeResize="0"/>
          <p:nvPr/>
        </p:nvPicPr>
        <p:blipFill rotWithShape="1">
          <a:blip r:embed="rId5">
            <a:alphaModFix/>
          </a:blip>
          <a:srcRect b="58541" l="7402" r="48614" t="5832"/>
          <a:stretch/>
        </p:blipFill>
        <p:spPr>
          <a:xfrm>
            <a:off x="5708400" y="1586687"/>
            <a:ext cx="2710676" cy="1646737"/>
          </a:xfrm>
          <a:prstGeom prst="rect">
            <a:avLst/>
          </a:prstGeom>
          <a:noFill/>
          <a:ln>
            <a:noFill/>
          </a:ln>
        </p:spPr>
      </p:pic>
      <p:pic>
        <p:nvPicPr>
          <p:cNvPr descr="IMG_0135.JPG" id="121" name="Shape 121"/>
          <p:cNvPicPr preferRelativeResize="0"/>
          <p:nvPr/>
        </p:nvPicPr>
        <p:blipFill rotWithShape="1">
          <a:blip r:embed="rId6">
            <a:alphaModFix/>
          </a:blip>
          <a:srcRect b="26994" l="33044" r="8020" t="21802"/>
          <a:stretch/>
        </p:blipFill>
        <p:spPr>
          <a:xfrm>
            <a:off x="5734699" y="3309625"/>
            <a:ext cx="2684369" cy="174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Change 3</a:t>
            </a:r>
          </a:p>
        </p:txBody>
      </p:sp>
      <p:sp>
        <p:nvSpPr>
          <p:cNvPr id="127" name="Shape 127"/>
          <p:cNvSpPr txBox="1"/>
          <p:nvPr>
            <p:ph idx="1" type="body"/>
          </p:nvPr>
        </p:nvSpPr>
        <p:spPr>
          <a:xfrm>
            <a:off x="311700" y="1152475"/>
            <a:ext cx="5073000" cy="3416400"/>
          </a:xfrm>
          <a:prstGeom prst="rect">
            <a:avLst/>
          </a:prstGeom>
        </p:spPr>
        <p:txBody>
          <a:bodyPr anchorCtr="0" anchor="t" bIns="91425" lIns="91425" rIns="91425" tIns="91425">
            <a:noAutofit/>
          </a:bodyPr>
          <a:lstStyle/>
          <a:p>
            <a:pPr lvl="0">
              <a:lnSpc>
                <a:spcPct val="100000"/>
              </a:lnSpc>
              <a:spcBef>
                <a:spcPts val="0"/>
              </a:spcBef>
              <a:buNone/>
            </a:pPr>
            <a:r>
              <a:rPr lang="en" sz="2000">
                <a:solidFill>
                  <a:schemeClr val="dk1"/>
                </a:solidFill>
              </a:rPr>
              <a:t>Observation(s):</a:t>
            </a:r>
          </a:p>
          <a:p>
            <a:pPr indent="-355600" lvl="0" marL="457200" rtl="0">
              <a:lnSpc>
                <a:spcPct val="100000"/>
              </a:lnSpc>
              <a:spcBef>
                <a:spcPts val="0"/>
              </a:spcBef>
              <a:buClr>
                <a:schemeClr val="dk1"/>
              </a:buClr>
              <a:buSzPct val="100000"/>
              <a:buAutoNum type="arabicParenR"/>
            </a:pPr>
            <a:r>
              <a:rPr lang="en" sz="2000">
                <a:solidFill>
                  <a:schemeClr val="dk1"/>
                </a:solidFill>
              </a:rPr>
              <a:t>“Create Event” hard to find</a:t>
            </a:r>
          </a:p>
          <a:p>
            <a:pPr indent="-355600" lvl="0" marL="457200" rtl="0">
              <a:lnSpc>
                <a:spcPct val="100000"/>
              </a:lnSpc>
              <a:spcBef>
                <a:spcPts val="0"/>
              </a:spcBef>
              <a:buClr>
                <a:schemeClr val="dk1"/>
              </a:buClr>
              <a:buSzPct val="100000"/>
              <a:buAutoNum type="arabicParenR"/>
            </a:pPr>
            <a:r>
              <a:rPr lang="en" sz="2000">
                <a:solidFill>
                  <a:schemeClr val="dk1"/>
                </a:solidFill>
              </a:rPr>
              <a:t>Low-interest in non-restaurant events</a:t>
            </a:r>
          </a:p>
          <a:p>
            <a:pPr indent="-355600" lvl="0" marL="457200" rtl="0">
              <a:lnSpc>
                <a:spcPct val="100000"/>
              </a:lnSpc>
              <a:spcBef>
                <a:spcPts val="0"/>
              </a:spcBef>
              <a:buClr>
                <a:schemeClr val="dk1"/>
              </a:buClr>
              <a:buSzPct val="100000"/>
              <a:buAutoNum type="arabicParenR"/>
            </a:pPr>
            <a:r>
              <a:rPr lang="en" sz="2000">
                <a:solidFill>
                  <a:schemeClr val="dk1"/>
                </a:solidFill>
              </a:rPr>
              <a:t>Interaction with “My Events” Page</a:t>
            </a:r>
          </a:p>
          <a:p>
            <a:pPr lvl="0" rtl="0">
              <a:lnSpc>
                <a:spcPct val="100000"/>
              </a:lnSpc>
              <a:spcBef>
                <a:spcPts val="0"/>
              </a:spcBef>
              <a:buNone/>
            </a:pPr>
            <a:r>
              <a:rPr lang="en" sz="2000">
                <a:solidFill>
                  <a:schemeClr val="dk1"/>
                </a:solidFill>
              </a:rPr>
              <a:t>Analysis:</a:t>
            </a:r>
          </a:p>
          <a:p>
            <a:pPr indent="-355600" lvl="0" marL="457200" rtl="0">
              <a:lnSpc>
                <a:spcPct val="100000"/>
              </a:lnSpc>
              <a:spcBef>
                <a:spcPts val="0"/>
              </a:spcBef>
              <a:buClr>
                <a:schemeClr val="dk1"/>
              </a:buClr>
              <a:buSzPct val="100000"/>
              <a:buAutoNum type="arabicParenR"/>
            </a:pPr>
            <a:r>
              <a:rPr lang="en" sz="2000">
                <a:solidFill>
                  <a:schemeClr val="dk1"/>
                </a:solidFill>
              </a:rPr>
              <a:t>Unintuitive event creation process</a:t>
            </a:r>
          </a:p>
          <a:p>
            <a:pPr indent="-355600" lvl="0" marL="457200" rtl="0">
              <a:lnSpc>
                <a:spcPct val="100000"/>
              </a:lnSpc>
              <a:spcBef>
                <a:spcPts val="0"/>
              </a:spcBef>
              <a:buClr>
                <a:schemeClr val="dk1"/>
              </a:buClr>
              <a:buSzPct val="100000"/>
              <a:buAutoNum type="arabicParenR"/>
            </a:pPr>
            <a:r>
              <a:rPr lang="en" sz="2000">
                <a:solidFill>
                  <a:schemeClr val="dk1"/>
                </a:solidFill>
              </a:rPr>
              <a:t>Restaurants = less pressure, less planning, and no privacy concern</a:t>
            </a:r>
          </a:p>
          <a:p>
            <a:pPr indent="-355600" lvl="0" marL="457200" rtl="0">
              <a:lnSpc>
                <a:spcPct val="100000"/>
              </a:lnSpc>
              <a:spcBef>
                <a:spcPts val="0"/>
              </a:spcBef>
              <a:buClr>
                <a:schemeClr val="dk1"/>
              </a:buClr>
              <a:buSzPct val="100000"/>
              <a:buAutoNum type="arabicParenR"/>
            </a:pPr>
            <a:r>
              <a:rPr lang="en" sz="2000">
                <a:solidFill>
                  <a:schemeClr val="dk1"/>
                </a:solidFill>
              </a:rPr>
              <a:t>Desire to view “my events” with filters</a:t>
            </a:r>
          </a:p>
          <a:p>
            <a:pPr lvl="0" rtl="0">
              <a:lnSpc>
                <a:spcPct val="100000"/>
              </a:lnSpc>
              <a:spcBef>
                <a:spcPts val="0"/>
              </a:spcBef>
              <a:buNone/>
            </a:pPr>
            <a:r>
              <a:t/>
            </a:r>
            <a:endParaRPr sz="2000">
              <a:solidFill>
                <a:srgbClr val="FFFFFF"/>
              </a:solidFill>
            </a:endParaRPr>
          </a:p>
        </p:txBody>
      </p:sp>
      <p:sp>
        <p:nvSpPr>
          <p:cNvPr id="128" name="Shape 128"/>
          <p:cNvSpPr txBox="1"/>
          <p:nvPr/>
        </p:nvSpPr>
        <p:spPr>
          <a:xfrm>
            <a:off x="5384700" y="1360675"/>
            <a:ext cx="3286800" cy="3000000"/>
          </a:xfrm>
          <a:prstGeom prst="rect">
            <a:avLst/>
          </a:prstGeom>
          <a:noFill/>
          <a:ln>
            <a:noFill/>
          </a:ln>
        </p:spPr>
        <p:txBody>
          <a:bodyPr anchorCtr="0" anchor="ctr" bIns="91425" lIns="91425" rIns="91425" tIns="91425">
            <a:noAutofit/>
          </a:bodyPr>
          <a:lstStyle/>
          <a:p>
            <a:pPr lvl="0" rtl="0" algn="ctr">
              <a:spcBef>
                <a:spcPts val="0"/>
              </a:spcBef>
              <a:spcAft>
                <a:spcPts val="1600"/>
              </a:spcAft>
              <a:buNone/>
            </a:pPr>
            <a:r>
              <a:rPr lang="en" sz="3000">
                <a:solidFill>
                  <a:schemeClr val="lt1"/>
                </a:solidFill>
              </a:rPr>
              <a:t>Solution:</a:t>
            </a:r>
          </a:p>
          <a:p>
            <a:pPr lvl="0" rtl="0" algn="ctr">
              <a:spcBef>
                <a:spcPts val="0"/>
              </a:spcBef>
              <a:spcAft>
                <a:spcPts val="1600"/>
              </a:spcAft>
              <a:buNone/>
            </a:pPr>
            <a:r>
              <a:rPr lang="en" sz="3000">
                <a:solidFill>
                  <a:srgbClr val="FFFFFF"/>
                </a:solidFill>
              </a:rPr>
              <a:t>Streamline Event Management</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Change 3</a:t>
            </a:r>
          </a:p>
        </p:txBody>
      </p:sp>
      <p:sp>
        <p:nvSpPr>
          <p:cNvPr id="134" name="Shape 134"/>
          <p:cNvSpPr txBox="1"/>
          <p:nvPr>
            <p:ph idx="1" type="body"/>
          </p:nvPr>
        </p:nvSpPr>
        <p:spPr>
          <a:xfrm>
            <a:off x="1446025" y="1232725"/>
            <a:ext cx="939900" cy="477300"/>
          </a:xfrm>
          <a:prstGeom prst="rect">
            <a:avLst/>
          </a:prstGeom>
        </p:spPr>
        <p:txBody>
          <a:bodyPr anchorCtr="0" anchor="t" bIns="91425" lIns="91425" rIns="91425" tIns="91425">
            <a:noAutofit/>
          </a:bodyPr>
          <a:lstStyle/>
          <a:p>
            <a:pPr lvl="0" rtl="0" algn="ctr">
              <a:spcBef>
                <a:spcPts val="0"/>
              </a:spcBef>
              <a:buNone/>
            </a:pPr>
            <a:r>
              <a:rPr lang="en">
                <a:solidFill>
                  <a:schemeClr val="dk1"/>
                </a:solidFill>
              </a:rPr>
              <a:t>Before</a:t>
            </a:r>
          </a:p>
        </p:txBody>
      </p:sp>
      <p:sp>
        <p:nvSpPr>
          <p:cNvPr id="135" name="Shape 135"/>
          <p:cNvSpPr txBox="1"/>
          <p:nvPr>
            <p:ph idx="1" type="body"/>
          </p:nvPr>
        </p:nvSpPr>
        <p:spPr>
          <a:xfrm>
            <a:off x="5851012" y="1195650"/>
            <a:ext cx="939900" cy="477300"/>
          </a:xfrm>
          <a:prstGeom prst="rect">
            <a:avLst/>
          </a:prstGeom>
        </p:spPr>
        <p:txBody>
          <a:bodyPr anchorCtr="0" anchor="t" bIns="91425" lIns="91425" rIns="91425" tIns="91425">
            <a:noAutofit/>
          </a:bodyPr>
          <a:lstStyle/>
          <a:p>
            <a:pPr lvl="0" rtl="0" algn="ctr">
              <a:spcBef>
                <a:spcPts val="0"/>
              </a:spcBef>
              <a:buNone/>
            </a:pPr>
            <a:r>
              <a:rPr lang="en">
                <a:solidFill>
                  <a:srgbClr val="FFFFFF"/>
                </a:solidFill>
              </a:rPr>
              <a:t>After</a:t>
            </a:r>
          </a:p>
        </p:txBody>
      </p:sp>
      <p:pic>
        <p:nvPicPr>
          <p:cNvPr id="136" name="Shape 136"/>
          <p:cNvPicPr preferRelativeResize="0"/>
          <p:nvPr/>
        </p:nvPicPr>
        <p:blipFill rotWithShape="1">
          <a:blip r:embed="rId3">
            <a:alphaModFix/>
          </a:blip>
          <a:srcRect b="2091" l="0" r="0" t="5767"/>
          <a:stretch/>
        </p:blipFill>
        <p:spPr>
          <a:xfrm>
            <a:off x="674224" y="1662349"/>
            <a:ext cx="2483500" cy="3063924"/>
          </a:xfrm>
          <a:prstGeom prst="rect">
            <a:avLst/>
          </a:prstGeom>
          <a:noFill/>
          <a:ln>
            <a:noFill/>
          </a:ln>
        </p:spPr>
      </p:pic>
      <p:pic>
        <p:nvPicPr>
          <p:cNvPr descr="IMG_0132.JPG" id="137" name="Shape 137"/>
          <p:cNvPicPr preferRelativeResize="0"/>
          <p:nvPr/>
        </p:nvPicPr>
        <p:blipFill rotWithShape="1">
          <a:blip r:embed="rId4">
            <a:alphaModFix/>
          </a:blip>
          <a:srcRect b="40430" l="19548" r="10487" t="17237"/>
          <a:stretch/>
        </p:blipFill>
        <p:spPr>
          <a:xfrm>
            <a:off x="3881925" y="2105637"/>
            <a:ext cx="4797972" cy="2177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41" name="Shape 141"/>
        <p:cNvGrpSpPr/>
        <p:nvPr/>
      </p:nvGrpSpPr>
      <p:grpSpPr>
        <a:xfrm>
          <a:off x="0" y="0"/>
          <a:ext cx="0" cy="0"/>
          <a:chOff x="0" y="0"/>
          <a:chExt cx="0" cy="0"/>
        </a:xfrm>
      </p:grpSpPr>
      <p:pic>
        <p:nvPicPr>
          <p:cNvPr descr="500_F_38913068_3nxg6gV3V6Kuqcqze95bn6L1EIH4Bgj5 (2).jpg" id="142" name="Shape 142"/>
          <p:cNvPicPr preferRelativeResize="0"/>
          <p:nvPr/>
        </p:nvPicPr>
        <p:blipFill rotWithShape="1">
          <a:blip r:embed="rId3">
            <a:alphaModFix/>
          </a:blip>
          <a:srcRect b="11063" l="0" r="0" t="0"/>
          <a:stretch/>
        </p:blipFill>
        <p:spPr>
          <a:xfrm>
            <a:off x="0" y="2958899"/>
            <a:ext cx="9144000" cy="2184599"/>
          </a:xfrm>
          <a:prstGeom prst="rect">
            <a:avLst/>
          </a:prstGeom>
          <a:noFill/>
          <a:ln>
            <a:noFill/>
          </a:ln>
        </p:spPr>
      </p:pic>
      <p:sp>
        <p:nvSpPr>
          <p:cNvPr id="143" name="Shape 143"/>
          <p:cNvSpPr txBox="1"/>
          <p:nvPr>
            <p:ph type="ctrTitle"/>
          </p:nvPr>
        </p:nvSpPr>
        <p:spPr>
          <a:xfrm>
            <a:off x="0" y="0"/>
            <a:ext cx="9144000" cy="2366100"/>
          </a:xfrm>
          <a:prstGeom prst="rect">
            <a:avLst/>
          </a:prstGeom>
        </p:spPr>
        <p:txBody>
          <a:bodyPr anchorCtr="0" anchor="b" bIns="91425" lIns="91425" rIns="91425" tIns="91425">
            <a:noAutofit/>
          </a:bodyPr>
          <a:lstStyle/>
          <a:p>
            <a:pPr lvl="0" rtl="0">
              <a:spcBef>
                <a:spcPts val="0"/>
              </a:spcBef>
              <a:buNone/>
            </a:pPr>
            <a:r>
              <a:rPr lang="en"/>
              <a:t>Revised Interface</a:t>
            </a:r>
          </a:p>
        </p:txBody>
      </p:sp>
      <p:sp>
        <p:nvSpPr>
          <p:cNvPr id="144" name="Shape 144"/>
          <p:cNvSpPr txBox="1"/>
          <p:nvPr>
            <p:ph idx="1" type="subTitle"/>
          </p:nvPr>
        </p:nvSpPr>
        <p:spPr>
          <a:xfrm>
            <a:off x="0" y="2148325"/>
            <a:ext cx="9144000" cy="792600"/>
          </a:xfrm>
          <a:prstGeom prst="rect">
            <a:avLst/>
          </a:prstGeom>
        </p:spPr>
        <p:txBody>
          <a:bodyPr anchorCtr="0" anchor="t" bIns="91425" lIns="91425" rIns="91425" tIns="91425">
            <a:noAutofit/>
          </a:bodyPr>
          <a:lstStyle/>
          <a:p>
            <a:pPr lvl="0" rtl="0">
              <a:spcBef>
                <a:spcPts val="0"/>
              </a:spcBef>
              <a:buNone/>
            </a:pPr>
            <a:r>
              <a:rPr lang="en"/>
              <a:t>Task Flows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Simple Task</a:t>
            </a:r>
          </a:p>
        </p:txBody>
      </p:sp>
      <p:sp>
        <p:nvSpPr>
          <p:cNvPr id="150" name="Shape 150"/>
          <p:cNvSpPr txBox="1"/>
          <p:nvPr>
            <p:ph idx="1" type="body"/>
          </p:nvPr>
        </p:nvSpPr>
        <p:spPr>
          <a:xfrm>
            <a:off x="311700" y="1074250"/>
            <a:ext cx="8520600" cy="3416400"/>
          </a:xfrm>
          <a:prstGeom prst="rect">
            <a:avLst/>
          </a:prstGeom>
        </p:spPr>
        <p:txBody>
          <a:bodyPr anchorCtr="0" anchor="ctr" bIns="91425" lIns="91425" rIns="91425" tIns="91425">
            <a:noAutofit/>
          </a:bodyPr>
          <a:lstStyle/>
          <a:p>
            <a:pPr lvl="0" rtl="0" algn="ctr">
              <a:spcBef>
                <a:spcPts val="0"/>
              </a:spcBef>
              <a:buNone/>
            </a:pPr>
            <a:r>
              <a:rPr lang="en" sz="3600">
                <a:solidFill>
                  <a:srgbClr val="FFFFFF"/>
                </a:solidFill>
              </a:rPr>
              <a:t>find a diet friendly place to eat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166500" y="189274"/>
            <a:ext cx="1205599" cy="2379099"/>
          </a:xfrm>
          <a:prstGeom prst="rect">
            <a:avLst/>
          </a:prstGeom>
          <a:noFill/>
          <a:ln>
            <a:noFill/>
          </a:ln>
        </p:spPr>
      </p:pic>
      <p:pic>
        <p:nvPicPr>
          <p:cNvPr id="156" name="Shape 156"/>
          <p:cNvPicPr preferRelativeResize="0"/>
          <p:nvPr/>
        </p:nvPicPr>
        <p:blipFill>
          <a:blip r:embed="rId4">
            <a:alphaModFix/>
          </a:blip>
          <a:stretch>
            <a:fillRect/>
          </a:stretch>
        </p:blipFill>
        <p:spPr>
          <a:xfrm>
            <a:off x="189200" y="2661827"/>
            <a:ext cx="1205599" cy="2405822"/>
          </a:xfrm>
          <a:prstGeom prst="rect">
            <a:avLst/>
          </a:prstGeom>
          <a:noFill/>
          <a:ln>
            <a:noFill/>
          </a:ln>
        </p:spPr>
      </p:pic>
      <p:pic>
        <p:nvPicPr>
          <p:cNvPr id="157" name="Shape 157"/>
          <p:cNvPicPr preferRelativeResize="0"/>
          <p:nvPr/>
        </p:nvPicPr>
        <p:blipFill>
          <a:blip r:embed="rId5">
            <a:alphaModFix/>
          </a:blip>
          <a:stretch>
            <a:fillRect/>
          </a:stretch>
        </p:blipFill>
        <p:spPr>
          <a:xfrm>
            <a:off x="1674524" y="1113056"/>
            <a:ext cx="1491325" cy="2923543"/>
          </a:xfrm>
          <a:prstGeom prst="rect">
            <a:avLst/>
          </a:prstGeom>
          <a:noFill/>
          <a:ln>
            <a:noFill/>
          </a:ln>
        </p:spPr>
      </p:pic>
      <p:pic>
        <p:nvPicPr>
          <p:cNvPr id="158" name="Shape 158"/>
          <p:cNvPicPr preferRelativeResize="0"/>
          <p:nvPr/>
        </p:nvPicPr>
        <p:blipFill>
          <a:blip r:embed="rId6">
            <a:alphaModFix/>
          </a:blip>
          <a:stretch>
            <a:fillRect/>
          </a:stretch>
        </p:blipFill>
        <p:spPr>
          <a:xfrm>
            <a:off x="3523549" y="1104787"/>
            <a:ext cx="1491325" cy="2940074"/>
          </a:xfrm>
          <a:prstGeom prst="rect">
            <a:avLst/>
          </a:prstGeom>
          <a:noFill/>
          <a:ln>
            <a:noFill/>
          </a:ln>
        </p:spPr>
      </p:pic>
      <p:pic>
        <p:nvPicPr>
          <p:cNvPr id="159" name="Shape 159"/>
          <p:cNvPicPr preferRelativeResize="0"/>
          <p:nvPr/>
        </p:nvPicPr>
        <p:blipFill>
          <a:blip r:embed="rId7">
            <a:alphaModFix/>
          </a:blip>
          <a:stretch>
            <a:fillRect/>
          </a:stretch>
        </p:blipFill>
        <p:spPr>
          <a:xfrm>
            <a:off x="7252975" y="1788350"/>
            <a:ext cx="1641475" cy="3279300"/>
          </a:xfrm>
          <a:prstGeom prst="rect">
            <a:avLst/>
          </a:prstGeom>
          <a:noFill/>
          <a:ln>
            <a:noFill/>
          </a:ln>
        </p:spPr>
      </p:pic>
      <p:pic>
        <p:nvPicPr>
          <p:cNvPr id="160" name="Shape 160"/>
          <p:cNvPicPr preferRelativeResize="0"/>
          <p:nvPr/>
        </p:nvPicPr>
        <p:blipFill>
          <a:blip r:embed="rId8">
            <a:alphaModFix/>
          </a:blip>
          <a:stretch>
            <a:fillRect/>
          </a:stretch>
        </p:blipFill>
        <p:spPr>
          <a:xfrm>
            <a:off x="5340000" y="189275"/>
            <a:ext cx="1587849" cy="3126575"/>
          </a:xfrm>
          <a:prstGeom prst="rect">
            <a:avLst/>
          </a:prstGeom>
          <a:noFill/>
          <a:ln>
            <a:noFill/>
          </a:ln>
        </p:spPr>
      </p:pic>
      <p:cxnSp>
        <p:nvCxnSpPr>
          <p:cNvPr id="161" name="Shape 161"/>
          <p:cNvCxnSpPr/>
          <p:nvPr/>
        </p:nvCxnSpPr>
        <p:spPr>
          <a:xfrm flipH="1" rot="10800000">
            <a:off x="3007700" y="2047950"/>
            <a:ext cx="628500" cy="13500"/>
          </a:xfrm>
          <a:prstGeom prst="straightConnector1">
            <a:avLst/>
          </a:prstGeom>
          <a:noFill/>
          <a:ln cap="flat" cmpd="sng" w="28575">
            <a:solidFill>
              <a:srgbClr val="FF0000"/>
            </a:solidFill>
            <a:prstDash val="solid"/>
            <a:round/>
            <a:headEnd len="lg" w="lg" type="none"/>
            <a:tailEnd len="lg" w="lg" type="triangle"/>
          </a:ln>
        </p:spPr>
      </p:cxnSp>
      <p:cxnSp>
        <p:nvCxnSpPr>
          <p:cNvPr id="162" name="Shape 162"/>
          <p:cNvCxnSpPr/>
          <p:nvPr/>
        </p:nvCxnSpPr>
        <p:spPr>
          <a:xfrm flipH="1" rot="10800000">
            <a:off x="4332425" y="993600"/>
            <a:ext cx="1095000" cy="1176000"/>
          </a:xfrm>
          <a:prstGeom prst="straightConnector1">
            <a:avLst/>
          </a:prstGeom>
          <a:noFill/>
          <a:ln cap="flat" cmpd="sng" w="28575">
            <a:solidFill>
              <a:srgbClr val="FF0000"/>
            </a:solidFill>
            <a:prstDash val="solid"/>
            <a:round/>
            <a:headEnd len="lg" w="lg" type="none"/>
            <a:tailEnd len="lg" w="lg" type="stealth"/>
          </a:ln>
        </p:spPr>
      </p:cxnSp>
      <p:cxnSp>
        <p:nvCxnSpPr>
          <p:cNvPr id="163" name="Shape 163"/>
          <p:cNvCxnSpPr/>
          <p:nvPr/>
        </p:nvCxnSpPr>
        <p:spPr>
          <a:xfrm>
            <a:off x="4798800" y="2298025"/>
            <a:ext cx="2554800" cy="601500"/>
          </a:xfrm>
          <a:prstGeom prst="straightConnector1">
            <a:avLst/>
          </a:prstGeom>
          <a:noFill/>
          <a:ln cap="flat" cmpd="sng" w="28575">
            <a:solidFill>
              <a:srgbClr val="FF0000"/>
            </a:solidFill>
            <a:prstDash val="solid"/>
            <a:round/>
            <a:headEnd len="lg" w="lg" type="none"/>
            <a:tailEnd len="lg" w="lg" type="triangle"/>
          </a:ln>
        </p:spPr>
      </p:cxnSp>
      <p:cxnSp>
        <p:nvCxnSpPr>
          <p:cNvPr id="164" name="Shape 164"/>
          <p:cNvCxnSpPr/>
          <p:nvPr/>
        </p:nvCxnSpPr>
        <p:spPr>
          <a:xfrm flipH="1">
            <a:off x="4967750" y="716450"/>
            <a:ext cx="547500" cy="601500"/>
          </a:xfrm>
          <a:prstGeom prst="straightConnector1">
            <a:avLst/>
          </a:prstGeom>
          <a:noFill/>
          <a:ln cap="flat" cmpd="sng" w="28575">
            <a:solidFill>
              <a:srgbClr val="FF0000"/>
            </a:solidFill>
            <a:prstDash val="solid"/>
            <a:round/>
            <a:headEnd len="lg" w="lg" type="none"/>
            <a:tailEnd len="lg" w="lg" type="triangle"/>
          </a:ln>
        </p:spPr>
      </p:cxnSp>
      <p:cxnSp>
        <p:nvCxnSpPr>
          <p:cNvPr id="165" name="Shape 165"/>
          <p:cNvCxnSpPr/>
          <p:nvPr/>
        </p:nvCxnSpPr>
        <p:spPr>
          <a:xfrm rot="10800000">
            <a:off x="5014950" y="1804575"/>
            <a:ext cx="2406300" cy="547500"/>
          </a:xfrm>
          <a:prstGeom prst="straightConnector1">
            <a:avLst/>
          </a:prstGeom>
          <a:noFill/>
          <a:ln cap="flat" cmpd="sng" w="28575">
            <a:solidFill>
              <a:srgbClr val="FF0000"/>
            </a:solidFill>
            <a:prstDash val="solid"/>
            <a:round/>
            <a:headEnd len="lg" w="lg" type="none"/>
            <a:tailEnd len="lg" w="lg" type="triangle"/>
          </a:ln>
        </p:spPr>
      </p:cxnSp>
      <p:sp>
        <p:nvSpPr>
          <p:cNvPr id="166" name="Shape 166"/>
          <p:cNvSpPr/>
          <p:nvPr/>
        </p:nvSpPr>
        <p:spPr>
          <a:xfrm>
            <a:off x="1290950" y="3609225"/>
            <a:ext cx="2291311" cy="1225625"/>
          </a:xfrm>
          <a:custGeom>
            <a:pathLst>
              <a:path extrusionOk="0" h="49025" w="90298">
                <a:moveTo>
                  <a:pt x="0" y="8652"/>
                </a:moveTo>
                <a:cubicBezTo>
                  <a:pt x="7479" y="15365"/>
                  <a:pt x="29828" y="50377"/>
                  <a:pt x="44878" y="48935"/>
                </a:cubicBezTo>
                <a:cubicBezTo>
                  <a:pt x="59927" y="47493"/>
                  <a:pt x="82728" y="8155"/>
                  <a:pt x="90298" y="0"/>
                </a:cubicBezTo>
              </a:path>
            </a:pathLst>
          </a:custGeom>
          <a:noFill/>
          <a:ln cap="flat" cmpd="sng" w="28575">
            <a:solidFill>
              <a:srgbClr val="FF0000"/>
            </a:solidFill>
            <a:prstDash val="solid"/>
            <a:round/>
            <a:headEnd len="lg" w="lg" type="none"/>
            <a:tailEnd len="lg" w="lg" type="stealth"/>
          </a:ln>
        </p:spPr>
      </p:sp>
      <p:sp>
        <p:nvSpPr>
          <p:cNvPr id="167" name="Shape 167"/>
          <p:cNvSpPr/>
          <p:nvPr/>
        </p:nvSpPr>
        <p:spPr>
          <a:xfrm>
            <a:off x="1263900" y="669125"/>
            <a:ext cx="2345504" cy="513659"/>
          </a:xfrm>
          <a:custGeom>
            <a:pathLst>
              <a:path extrusionOk="0" h="25864" w="92461">
                <a:moveTo>
                  <a:pt x="0" y="17213"/>
                </a:moveTo>
                <a:cubicBezTo>
                  <a:pt x="6984" y="14374"/>
                  <a:pt x="26494" y="-1261"/>
                  <a:pt x="41905" y="180"/>
                </a:cubicBezTo>
                <a:cubicBezTo>
                  <a:pt x="57315" y="1621"/>
                  <a:pt x="84035" y="21583"/>
                  <a:pt x="92461" y="25864"/>
                </a:cubicBezTo>
              </a:path>
            </a:pathLst>
          </a:custGeom>
          <a:noFill/>
          <a:ln cap="flat" cmpd="sng" w="28575">
            <a:solidFill>
              <a:srgbClr val="FF0000"/>
            </a:solidFill>
            <a:prstDash val="solid"/>
            <a:round/>
            <a:headEnd len="lg" w="lg" type="none"/>
            <a:tailEnd len="lg" w="lg" type="stealth"/>
          </a:ln>
        </p:spPr>
      </p:sp>
      <p:sp>
        <p:nvSpPr>
          <p:cNvPr id="168" name="Shape 168"/>
          <p:cNvSpPr/>
          <p:nvPr/>
        </p:nvSpPr>
        <p:spPr>
          <a:xfrm>
            <a:off x="7421250" y="2953600"/>
            <a:ext cx="480000" cy="1353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9" name="Shape 169"/>
          <p:cNvSpPr/>
          <p:nvPr/>
        </p:nvSpPr>
        <p:spPr>
          <a:xfrm>
            <a:off x="7380700" y="3609225"/>
            <a:ext cx="480000" cy="1353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0" name="Shape 170"/>
          <p:cNvSpPr/>
          <p:nvPr/>
        </p:nvSpPr>
        <p:spPr>
          <a:xfrm>
            <a:off x="3676825" y="2102775"/>
            <a:ext cx="344700" cy="1953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1" name="Shape 171"/>
          <p:cNvSpPr/>
          <p:nvPr/>
        </p:nvSpPr>
        <p:spPr>
          <a:xfrm>
            <a:off x="5754275" y="631050"/>
            <a:ext cx="759300" cy="1953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2" name="Shape 172"/>
          <p:cNvSpPr/>
          <p:nvPr/>
        </p:nvSpPr>
        <p:spPr>
          <a:xfrm>
            <a:off x="1290950" y="736725"/>
            <a:ext cx="277525" cy="2480500"/>
          </a:xfrm>
          <a:custGeom>
            <a:pathLst>
              <a:path extrusionOk="0" h="99220" w="11101">
                <a:moveTo>
                  <a:pt x="0" y="0"/>
                </a:moveTo>
                <a:cubicBezTo>
                  <a:pt x="1847" y="11445"/>
                  <a:pt x="10948" y="52133"/>
                  <a:pt x="11084" y="68670"/>
                </a:cubicBezTo>
                <a:cubicBezTo>
                  <a:pt x="11219" y="85206"/>
                  <a:pt x="2523" y="94128"/>
                  <a:pt x="811" y="99220"/>
                </a:cubicBezTo>
              </a:path>
            </a:pathLst>
          </a:custGeom>
          <a:noFill/>
          <a:ln cap="flat" cmpd="sng" w="28575">
            <a:solidFill>
              <a:srgbClr val="FF0000"/>
            </a:solidFill>
            <a:prstDash val="solid"/>
            <a:round/>
            <a:headEnd len="lg" w="lg" type="stealth"/>
            <a:tailEnd len="lg" w="lg" type="stealth"/>
          </a:ln>
        </p:spPr>
      </p:sp>
      <p:sp>
        <p:nvSpPr>
          <p:cNvPr id="173" name="Shape 173"/>
          <p:cNvSpPr/>
          <p:nvPr/>
        </p:nvSpPr>
        <p:spPr>
          <a:xfrm>
            <a:off x="277125" y="784025"/>
            <a:ext cx="1013700" cy="329100"/>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4" name="Shape 174"/>
          <p:cNvSpPr/>
          <p:nvPr/>
        </p:nvSpPr>
        <p:spPr>
          <a:xfrm>
            <a:off x="303125" y="3580975"/>
            <a:ext cx="1013700" cy="329100"/>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5" name="Shape 175"/>
          <p:cNvSpPr/>
          <p:nvPr/>
        </p:nvSpPr>
        <p:spPr>
          <a:xfrm>
            <a:off x="1811375" y="1858700"/>
            <a:ext cx="1205700" cy="378600"/>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6" name="Shape 176"/>
          <p:cNvSpPr/>
          <p:nvPr/>
        </p:nvSpPr>
        <p:spPr>
          <a:xfrm>
            <a:off x="1782600" y="1684925"/>
            <a:ext cx="927600" cy="1953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7" name="Shape 177"/>
          <p:cNvSpPr/>
          <p:nvPr/>
        </p:nvSpPr>
        <p:spPr>
          <a:xfrm>
            <a:off x="4866375" y="3413225"/>
            <a:ext cx="581275" cy="784025"/>
          </a:xfrm>
          <a:custGeom>
            <a:pathLst>
              <a:path extrusionOk="0" h="31361" w="23251">
                <a:moveTo>
                  <a:pt x="0" y="0"/>
                </a:moveTo>
                <a:cubicBezTo>
                  <a:pt x="3154" y="2658"/>
                  <a:pt x="15049" y="10724"/>
                  <a:pt x="18925" y="15951"/>
                </a:cubicBezTo>
                <a:cubicBezTo>
                  <a:pt x="22800" y="21177"/>
                  <a:pt x="22530" y="28792"/>
                  <a:pt x="23251" y="31361"/>
                </a:cubicBezTo>
              </a:path>
            </a:pathLst>
          </a:custGeom>
          <a:noFill/>
          <a:ln cap="flat" cmpd="sng" w="28575">
            <a:solidFill>
              <a:srgbClr val="FF0000"/>
            </a:solidFill>
            <a:prstDash val="solid"/>
            <a:round/>
            <a:headEnd len="lg" w="lg" type="none"/>
            <a:tailEnd len="lg" w="lg" type="stealth"/>
          </a:ln>
        </p:spPr>
      </p:sp>
      <p:sp>
        <p:nvSpPr>
          <p:cNvPr id="178" name="Shape 178"/>
          <p:cNvSpPr/>
          <p:nvPr/>
        </p:nvSpPr>
        <p:spPr>
          <a:xfrm>
            <a:off x="3278535" y="2581900"/>
            <a:ext cx="391550" cy="1791100"/>
          </a:xfrm>
          <a:custGeom>
            <a:pathLst>
              <a:path extrusionOk="0" h="71644" w="15662">
                <a:moveTo>
                  <a:pt x="15662" y="0"/>
                </a:moveTo>
                <a:cubicBezTo>
                  <a:pt x="13228" y="5001"/>
                  <a:pt x="3450" y="18068"/>
                  <a:pt x="1062" y="30009"/>
                </a:cubicBezTo>
                <a:cubicBezTo>
                  <a:pt x="-1326" y="41949"/>
                  <a:pt x="1287" y="64704"/>
                  <a:pt x="1333" y="71644"/>
                </a:cubicBezTo>
              </a:path>
            </a:pathLst>
          </a:custGeom>
          <a:noFill/>
          <a:ln cap="flat" cmpd="sng" w="28575">
            <a:solidFill>
              <a:srgbClr val="FF0000"/>
            </a:solidFill>
            <a:prstDash val="solid"/>
            <a:round/>
            <a:headEnd len="lg" w="lg" type="none"/>
            <a:tailEnd len="lg" w="lg" type="stealth"/>
          </a:ln>
        </p:spPr>
      </p:sp>
      <p:sp>
        <p:nvSpPr>
          <p:cNvPr id="179" name="Shape 179"/>
          <p:cNvSpPr/>
          <p:nvPr/>
        </p:nvSpPr>
        <p:spPr>
          <a:xfrm>
            <a:off x="3305550" y="2818450"/>
            <a:ext cx="391546" cy="1554528"/>
          </a:xfrm>
          <a:custGeom>
            <a:pathLst>
              <a:path extrusionOk="0" h="58397" w="17701">
                <a:moveTo>
                  <a:pt x="17701" y="0"/>
                </a:moveTo>
                <a:cubicBezTo>
                  <a:pt x="14952" y="3920"/>
                  <a:pt x="3912" y="13788"/>
                  <a:pt x="1209" y="23521"/>
                </a:cubicBezTo>
                <a:cubicBezTo>
                  <a:pt x="-1494" y="33253"/>
                  <a:pt x="1434" y="52584"/>
                  <a:pt x="1480" y="58397"/>
                </a:cubicBezTo>
              </a:path>
            </a:pathLst>
          </a:custGeom>
          <a:noFill/>
          <a:ln cap="flat" cmpd="sng" w="28575">
            <a:solidFill>
              <a:srgbClr val="FF0000"/>
            </a:solidFill>
            <a:prstDash val="solid"/>
            <a:round/>
            <a:headEnd len="lg" w="lg" type="none"/>
            <a:tailEnd len="lg" w="lg" type="stealth"/>
          </a:ln>
        </p:spPr>
      </p:sp>
      <p:sp>
        <p:nvSpPr>
          <p:cNvPr id="180" name="Shape 180"/>
          <p:cNvSpPr txBox="1"/>
          <p:nvPr/>
        </p:nvSpPr>
        <p:spPr>
          <a:xfrm>
            <a:off x="4614475" y="4121050"/>
            <a:ext cx="1683000" cy="547500"/>
          </a:xfrm>
          <a:prstGeom prst="rect">
            <a:avLst/>
          </a:prstGeom>
          <a:noFill/>
          <a:ln>
            <a:noFill/>
          </a:ln>
        </p:spPr>
        <p:txBody>
          <a:bodyPr anchorCtr="0" anchor="t" bIns="91425" lIns="91425" rIns="91425" tIns="91425">
            <a:noAutofit/>
          </a:bodyPr>
          <a:lstStyle/>
          <a:p>
            <a:pPr lvl="0" algn="ctr">
              <a:spcBef>
                <a:spcPts val="0"/>
              </a:spcBef>
              <a:buNone/>
            </a:pPr>
            <a:r>
              <a:rPr lang="en"/>
              <a:t>restaurant website opens on a new page</a:t>
            </a:r>
          </a:p>
        </p:txBody>
      </p:sp>
      <p:sp>
        <p:nvSpPr>
          <p:cNvPr id="181" name="Shape 181"/>
          <p:cNvSpPr txBox="1"/>
          <p:nvPr/>
        </p:nvSpPr>
        <p:spPr>
          <a:xfrm>
            <a:off x="2855275" y="4271600"/>
            <a:ext cx="1683000" cy="547500"/>
          </a:xfrm>
          <a:prstGeom prst="rect">
            <a:avLst/>
          </a:prstGeom>
          <a:noFill/>
          <a:ln>
            <a:noFill/>
          </a:ln>
        </p:spPr>
        <p:txBody>
          <a:bodyPr anchorCtr="0" anchor="t" bIns="91425" lIns="91425" rIns="91425" tIns="91425">
            <a:noAutofit/>
          </a:bodyPr>
          <a:lstStyle/>
          <a:p>
            <a:pPr lvl="0" rtl="0" algn="ctr">
              <a:spcBef>
                <a:spcPts val="0"/>
              </a:spcBef>
              <a:buNone/>
            </a:pPr>
            <a:r>
              <a:rPr lang="en"/>
              <a:t>navigate to the event details page for selected event</a:t>
            </a:r>
          </a:p>
        </p:txBody>
      </p:sp>
      <p:sp>
        <p:nvSpPr>
          <p:cNvPr id="182" name="Shape 182"/>
          <p:cNvSpPr txBox="1"/>
          <p:nvPr/>
        </p:nvSpPr>
        <p:spPr>
          <a:xfrm>
            <a:off x="6969050" y="189275"/>
            <a:ext cx="1966200" cy="547500"/>
          </a:xfrm>
          <a:prstGeom prst="rect">
            <a:avLst/>
          </a:prstGeom>
          <a:noFill/>
          <a:ln>
            <a:noFill/>
          </a:ln>
        </p:spPr>
        <p:txBody>
          <a:bodyPr anchorCtr="0" anchor="t" bIns="91425" lIns="91425" rIns="91425" tIns="91425">
            <a:noAutofit/>
          </a:bodyPr>
          <a:lstStyle/>
          <a:p>
            <a:pPr lvl="0" rtl="0" algn="ctr">
              <a:spcBef>
                <a:spcPts val="0"/>
              </a:spcBef>
              <a:buNone/>
            </a:pPr>
            <a:r>
              <a:rPr lang="en"/>
              <a:t>ratings/reviews are restriction specific and filtered based on user profile</a:t>
            </a:r>
          </a:p>
        </p:txBody>
      </p:sp>
      <p:sp>
        <p:nvSpPr>
          <p:cNvPr id="183" name="Shape 183"/>
          <p:cNvSpPr txBox="1"/>
          <p:nvPr/>
        </p:nvSpPr>
        <p:spPr>
          <a:xfrm>
            <a:off x="5527512" y="3444687"/>
            <a:ext cx="1773300" cy="547500"/>
          </a:xfrm>
          <a:prstGeom prst="rect">
            <a:avLst/>
          </a:prstGeom>
          <a:noFill/>
          <a:ln>
            <a:noFill/>
          </a:ln>
        </p:spPr>
        <p:txBody>
          <a:bodyPr anchorCtr="0" anchor="t" bIns="91425" lIns="91425" rIns="91425" tIns="91425">
            <a:noAutofit/>
          </a:bodyPr>
          <a:lstStyle/>
          <a:p>
            <a:pPr lvl="0" rtl="0" algn="r">
              <a:spcBef>
                <a:spcPts val="0"/>
              </a:spcBef>
              <a:buNone/>
            </a:pPr>
            <a:r>
              <a:rPr lang="en"/>
              <a:t>menu shows restriction friendly options</a:t>
            </a:r>
          </a:p>
        </p:txBody>
      </p:sp>
      <p:sp>
        <p:nvSpPr>
          <p:cNvPr id="184" name="Shape 184"/>
          <p:cNvSpPr txBox="1"/>
          <p:nvPr/>
        </p:nvSpPr>
        <p:spPr>
          <a:xfrm>
            <a:off x="1531800" y="83550"/>
            <a:ext cx="2818200" cy="547500"/>
          </a:xfrm>
          <a:prstGeom prst="rect">
            <a:avLst/>
          </a:prstGeom>
          <a:noFill/>
          <a:ln>
            <a:noFill/>
          </a:ln>
        </p:spPr>
        <p:txBody>
          <a:bodyPr anchorCtr="0" anchor="t" bIns="91425" lIns="91425" rIns="91425" tIns="91425">
            <a:noAutofit/>
          </a:bodyPr>
          <a:lstStyle/>
          <a:p>
            <a:pPr lvl="0" rtl="0">
              <a:spcBef>
                <a:spcPts val="0"/>
              </a:spcBef>
              <a:buNone/>
            </a:pPr>
            <a:r>
              <a:rPr lang="en"/>
              <a:t>filter restaurants by distance, rating, and price or type a search</a:t>
            </a:r>
          </a:p>
        </p:txBody>
      </p:sp>
      <p:sp>
        <p:nvSpPr>
          <p:cNvPr id="185" name="Shape 185"/>
          <p:cNvSpPr/>
          <p:nvPr/>
        </p:nvSpPr>
        <p:spPr>
          <a:xfrm>
            <a:off x="972125" y="631050"/>
            <a:ext cx="344700" cy="1953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Moderate Task</a:t>
            </a:r>
          </a:p>
        </p:txBody>
      </p:sp>
      <p:sp>
        <p:nvSpPr>
          <p:cNvPr id="191" name="Shape 191"/>
          <p:cNvSpPr txBox="1"/>
          <p:nvPr>
            <p:ph idx="1" type="body"/>
          </p:nvPr>
        </p:nvSpPr>
        <p:spPr>
          <a:xfrm>
            <a:off x="311700" y="1074250"/>
            <a:ext cx="8520600" cy="3416400"/>
          </a:xfrm>
          <a:prstGeom prst="rect">
            <a:avLst/>
          </a:prstGeom>
        </p:spPr>
        <p:txBody>
          <a:bodyPr anchorCtr="0" anchor="ctr" bIns="91425" lIns="91425" rIns="91425" tIns="91425">
            <a:noAutofit/>
          </a:bodyPr>
          <a:lstStyle/>
          <a:p>
            <a:pPr lvl="0" rtl="0" algn="ctr">
              <a:spcBef>
                <a:spcPts val="0"/>
              </a:spcBef>
              <a:buNone/>
            </a:pPr>
            <a:r>
              <a:rPr lang="en" sz="3600">
                <a:solidFill>
                  <a:srgbClr val="FFFFFF"/>
                </a:solidFill>
              </a:rPr>
              <a:t>join an event and share a meal with people </a:t>
            </a:r>
            <a:r>
              <a:rPr lang="en" sz="3600" strike="sngStrike">
                <a:solidFill>
                  <a:srgbClr val="FFFFFF"/>
                </a:solidFill>
              </a:rPr>
              <a:t>with your same </a:t>
            </a:r>
            <a:r>
              <a:rPr lang="en" sz="3600" strike="sngStrike">
                <a:solidFill>
                  <a:srgbClr val="FFFFFF"/>
                </a:solidFill>
              </a:rPr>
              <a:t>restriction(s)</a:t>
            </a:r>
            <a:r>
              <a:rPr lang="en" sz="3600">
                <a:solidFill>
                  <a:srgbClr val="FFFFFF"/>
                </a:solidFill>
              </a:rPr>
              <a:t> like you</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195" name="Shape 195"/>
        <p:cNvGrpSpPr/>
        <p:nvPr/>
      </p:nvGrpSpPr>
      <p:grpSpPr>
        <a:xfrm>
          <a:off x="0" y="0"/>
          <a:ext cx="0" cy="0"/>
          <a:chOff x="0" y="0"/>
          <a:chExt cx="0" cy="0"/>
        </a:xfrm>
      </p:grpSpPr>
      <p:pic>
        <p:nvPicPr>
          <p:cNvPr id="196" name="Shape 196"/>
          <p:cNvPicPr preferRelativeResize="0"/>
          <p:nvPr/>
        </p:nvPicPr>
        <p:blipFill>
          <a:blip r:embed="rId3">
            <a:alphaModFix/>
          </a:blip>
          <a:stretch>
            <a:fillRect/>
          </a:stretch>
        </p:blipFill>
        <p:spPr>
          <a:xfrm>
            <a:off x="4696100" y="1952999"/>
            <a:ext cx="1533299" cy="3038655"/>
          </a:xfrm>
          <a:prstGeom prst="rect">
            <a:avLst/>
          </a:prstGeom>
          <a:noFill/>
          <a:ln>
            <a:noFill/>
          </a:ln>
        </p:spPr>
      </p:pic>
      <p:pic>
        <p:nvPicPr>
          <p:cNvPr id="197" name="Shape 197"/>
          <p:cNvPicPr preferRelativeResize="0"/>
          <p:nvPr/>
        </p:nvPicPr>
        <p:blipFill>
          <a:blip r:embed="rId4">
            <a:alphaModFix/>
          </a:blip>
          <a:stretch>
            <a:fillRect/>
          </a:stretch>
        </p:blipFill>
        <p:spPr>
          <a:xfrm>
            <a:off x="1847300" y="171875"/>
            <a:ext cx="1484274" cy="2914943"/>
          </a:xfrm>
          <a:prstGeom prst="rect">
            <a:avLst/>
          </a:prstGeom>
          <a:noFill/>
          <a:ln>
            <a:noFill/>
          </a:ln>
        </p:spPr>
      </p:pic>
      <p:pic>
        <p:nvPicPr>
          <p:cNvPr id="198" name="Shape 198"/>
          <p:cNvPicPr preferRelativeResize="0"/>
          <p:nvPr/>
        </p:nvPicPr>
        <p:blipFill rotWithShape="1">
          <a:blip r:embed="rId5">
            <a:alphaModFix/>
          </a:blip>
          <a:srcRect b="0" l="2366" r="2213" t="0"/>
          <a:stretch/>
        </p:blipFill>
        <p:spPr>
          <a:xfrm>
            <a:off x="99525" y="895550"/>
            <a:ext cx="1647549" cy="3359709"/>
          </a:xfrm>
          <a:prstGeom prst="rect">
            <a:avLst/>
          </a:prstGeom>
          <a:noFill/>
          <a:ln>
            <a:noFill/>
          </a:ln>
        </p:spPr>
      </p:pic>
      <p:pic>
        <p:nvPicPr>
          <p:cNvPr id="199" name="Shape 199"/>
          <p:cNvPicPr preferRelativeResize="0"/>
          <p:nvPr/>
        </p:nvPicPr>
        <p:blipFill rotWithShape="1">
          <a:blip r:embed="rId6">
            <a:alphaModFix/>
          </a:blip>
          <a:srcRect b="0" l="4224" r="3328" t="0"/>
          <a:stretch/>
        </p:blipFill>
        <p:spPr>
          <a:xfrm>
            <a:off x="3225309" y="179100"/>
            <a:ext cx="1387589" cy="2902949"/>
          </a:xfrm>
          <a:prstGeom prst="rect">
            <a:avLst/>
          </a:prstGeom>
          <a:noFill/>
          <a:ln>
            <a:noFill/>
          </a:ln>
        </p:spPr>
      </p:pic>
      <p:pic>
        <p:nvPicPr>
          <p:cNvPr id="200" name="Shape 200"/>
          <p:cNvPicPr preferRelativeResize="0"/>
          <p:nvPr/>
        </p:nvPicPr>
        <p:blipFill rotWithShape="1">
          <a:blip r:embed="rId7">
            <a:alphaModFix/>
          </a:blip>
          <a:srcRect b="0" l="4578" r="2163" t="0"/>
          <a:stretch/>
        </p:blipFill>
        <p:spPr>
          <a:xfrm>
            <a:off x="6155075" y="1988891"/>
            <a:ext cx="1452262" cy="3010408"/>
          </a:xfrm>
          <a:prstGeom prst="rect">
            <a:avLst/>
          </a:prstGeom>
          <a:noFill/>
          <a:ln>
            <a:noFill/>
          </a:ln>
        </p:spPr>
      </p:pic>
      <p:pic>
        <p:nvPicPr>
          <p:cNvPr id="201" name="Shape 201"/>
          <p:cNvPicPr preferRelativeResize="0"/>
          <p:nvPr/>
        </p:nvPicPr>
        <p:blipFill rotWithShape="1">
          <a:blip r:embed="rId8">
            <a:alphaModFix/>
          </a:blip>
          <a:srcRect b="0" l="2667" r="2420" t="0"/>
          <a:stretch/>
        </p:blipFill>
        <p:spPr>
          <a:xfrm>
            <a:off x="7607325" y="1989187"/>
            <a:ext cx="1484265" cy="3010399"/>
          </a:xfrm>
          <a:prstGeom prst="rect">
            <a:avLst/>
          </a:prstGeom>
          <a:noFill/>
          <a:ln>
            <a:noFill/>
          </a:ln>
        </p:spPr>
      </p:pic>
      <p:cxnSp>
        <p:nvCxnSpPr>
          <p:cNvPr id="202" name="Shape 202"/>
          <p:cNvCxnSpPr/>
          <p:nvPr/>
        </p:nvCxnSpPr>
        <p:spPr>
          <a:xfrm flipH="1" rot="10800000">
            <a:off x="2473809" y="1392374"/>
            <a:ext cx="810899" cy="189300"/>
          </a:xfrm>
          <a:prstGeom prst="straightConnector1">
            <a:avLst/>
          </a:prstGeom>
          <a:noFill/>
          <a:ln cap="flat" cmpd="sng" w="28575">
            <a:solidFill>
              <a:srgbClr val="FF0000"/>
            </a:solidFill>
            <a:prstDash val="solid"/>
            <a:round/>
            <a:headEnd len="lg" w="lg" type="none"/>
            <a:tailEnd len="lg" w="lg" type="triangle"/>
          </a:ln>
        </p:spPr>
      </p:cxnSp>
      <p:cxnSp>
        <p:nvCxnSpPr>
          <p:cNvPr id="203" name="Shape 203"/>
          <p:cNvCxnSpPr/>
          <p:nvPr/>
        </p:nvCxnSpPr>
        <p:spPr>
          <a:xfrm>
            <a:off x="2777900" y="2696800"/>
            <a:ext cx="2108700" cy="1777500"/>
          </a:xfrm>
          <a:prstGeom prst="straightConnector1">
            <a:avLst/>
          </a:prstGeom>
          <a:noFill/>
          <a:ln cap="flat" cmpd="sng" w="28575">
            <a:solidFill>
              <a:srgbClr val="FF0000"/>
            </a:solidFill>
            <a:prstDash val="solid"/>
            <a:round/>
            <a:headEnd len="lg" w="lg" type="stealth"/>
            <a:tailEnd len="lg" w="lg" type="triangle"/>
          </a:ln>
        </p:spPr>
      </p:cxnSp>
      <p:cxnSp>
        <p:nvCxnSpPr>
          <p:cNvPr id="204" name="Shape 204"/>
          <p:cNvCxnSpPr/>
          <p:nvPr/>
        </p:nvCxnSpPr>
        <p:spPr>
          <a:xfrm flipH="1" rot="10800000">
            <a:off x="1635650" y="1263775"/>
            <a:ext cx="256800" cy="581400"/>
          </a:xfrm>
          <a:prstGeom prst="straightConnector1">
            <a:avLst/>
          </a:prstGeom>
          <a:noFill/>
          <a:ln cap="flat" cmpd="sng" w="28575">
            <a:solidFill>
              <a:srgbClr val="FF0000"/>
            </a:solidFill>
            <a:prstDash val="solid"/>
            <a:round/>
            <a:headEnd len="lg" w="lg" type="none"/>
            <a:tailEnd len="lg" w="lg" type="triangle"/>
          </a:ln>
        </p:spPr>
      </p:cxnSp>
      <p:cxnSp>
        <p:nvCxnSpPr>
          <p:cNvPr id="205" name="Shape 205"/>
          <p:cNvCxnSpPr/>
          <p:nvPr/>
        </p:nvCxnSpPr>
        <p:spPr>
          <a:xfrm rot="10800000">
            <a:off x="3102350" y="655475"/>
            <a:ext cx="256800" cy="6900"/>
          </a:xfrm>
          <a:prstGeom prst="straightConnector1">
            <a:avLst/>
          </a:prstGeom>
          <a:noFill/>
          <a:ln cap="flat" cmpd="sng" w="19050">
            <a:solidFill>
              <a:srgbClr val="FF0000"/>
            </a:solidFill>
            <a:prstDash val="solid"/>
            <a:round/>
            <a:headEnd len="lg" w="lg" type="none"/>
            <a:tailEnd len="lg" w="lg" type="triangle"/>
          </a:ln>
        </p:spPr>
      </p:cxnSp>
      <p:cxnSp>
        <p:nvCxnSpPr>
          <p:cNvPr id="206" name="Shape 206"/>
          <p:cNvCxnSpPr/>
          <p:nvPr/>
        </p:nvCxnSpPr>
        <p:spPr>
          <a:xfrm flipH="1">
            <a:off x="6055950" y="2514300"/>
            <a:ext cx="229800" cy="168900"/>
          </a:xfrm>
          <a:prstGeom prst="straightConnector1">
            <a:avLst/>
          </a:prstGeom>
          <a:noFill/>
          <a:ln cap="flat" cmpd="sng" w="19050">
            <a:solidFill>
              <a:srgbClr val="FF0000"/>
            </a:solidFill>
            <a:prstDash val="solid"/>
            <a:round/>
            <a:headEnd len="lg" w="lg" type="none"/>
            <a:tailEnd len="lg" w="lg" type="triangle"/>
          </a:ln>
        </p:spPr>
      </p:cxnSp>
      <p:sp>
        <p:nvSpPr>
          <p:cNvPr id="207" name="Shape 207"/>
          <p:cNvSpPr/>
          <p:nvPr/>
        </p:nvSpPr>
        <p:spPr>
          <a:xfrm>
            <a:off x="1642400" y="1865450"/>
            <a:ext cx="3034750" cy="2228525"/>
          </a:xfrm>
          <a:custGeom>
            <a:pathLst>
              <a:path extrusionOk="0" h="89141" w="121390">
                <a:moveTo>
                  <a:pt x="0" y="0"/>
                </a:moveTo>
                <a:cubicBezTo>
                  <a:pt x="2748" y="14599"/>
                  <a:pt x="-3739" y="78357"/>
                  <a:pt x="16492" y="87595"/>
                </a:cubicBezTo>
                <a:cubicBezTo>
                  <a:pt x="36723" y="96832"/>
                  <a:pt x="103907" y="60785"/>
                  <a:pt x="121390" y="55423"/>
                </a:cubicBezTo>
              </a:path>
            </a:pathLst>
          </a:custGeom>
          <a:noFill/>
          <a:ln cap="flat" cmpd="sng" w="28575">
            <a:solidFill>
              <a:srgbClr val="FF0000"/>
            </a:solidFill>
            <a:prstDash val="solid"/>
            <a:round/>
            <a:headEnd len="lg" w="lg" type="none"/>
            <a:tailEnd len="lg" w="lg" type="stealth"/>
          </a:ln>
        </p:spPr>
      </p:sp>
      <p:sp>
        <p:nvSpPr>
          <p:cNvPr id="208" name="Shape 208"/>
          <p:cNvSpPr/>
          <p:nvPr/>
        </p:nvSpPr>
        <p:spPr>
          <a:xfrm>
            <a:off x="1640456" y="2514300"/>
            <a:ext cx="3180600" cy="1110925"/>
          </a:xfrm>
          <a:custGeom>
            <a:pathLst>
              <a:path extrusionOk="0" h="44437" w="127224">
                <a:moveTo>
                  <a:pt x="127224" y="0"/>
                </a:moveTo>
                <a:cubicBezTo>
                  <a:pt x="117941" y="7299"/>
                  <a:pt x="91672" y="39516"/>
                  <a:pt x="71531" y="43797"/>
                </a:cubicBezTo>
                <a:cubicBezTo>
                  <a:pt x="51389" y="48077"/>
                  <a:pt x="17775" y="28792"/>
                  <a:pt x="6376" y="25683"/>
                </a:cubicBezTo>
                <a:cubicBezTo>
                  <a:pt x="-5023" y="22574"/>
                  <a:pt x="3672" y="25233"/>
                  <a:pt x="3132" y="25143"/>
                </a:cubicBezTo>
              </a:path>
            </a:pathLst>
          </a:custGeom>
          <a:noFill/>
          <a:ln cap="flat" cmpd="sng" w="28575">
            <a:solidFill>
              <a:srgbClr val="FF0000"/>
            </a:solidFill>
            <a:prstDash val="solid"/>
            <a:round/>
            <a:headEnd len="lg" w="lg" type="none"/>
            <a:tailEnd len="lg" w="lg" type="stealth"/>
          </a:ln>
        </p:spPr>
      </p:sp>
      <p:cxnSp>
        <p:nvCxnSpPr>
          <p:cNvPr id="209" name="Shape 209"/>
          <p:cNvCxnSpPr/>
          <p:nvPr/>
        </p:nvCxnSpPr>
        <p:spPr>
          <a:xfrm flipH="1">
            <a:off x="1446325" y="669125"/>
            <a:ext cx="507000" cy="662400"/>
          </a:xfrm>
          <a:prstGeom prst="straightConnector1">
            <a:avLst/>
          </a:prstGeom>
          <a:noFill/>
          <a:ln cap="flat" cmpd="sng" w="28575">
            <a:solidFill>
              <a:srgbClr val="FF0000"/>
            </a:solidFill>
            <a:prstDash val="solid"/>
            <a:round/>
            <a:headEnd len="lg" w="lg" type="none"/>
            <a:tailEnd len="lg" w="lg" type="triangle"/>
          </a:ln>
        </p:spPr>
      </p:cxnSp>
      <p:sp>
        <p:nvSpPr>
          <p:cNvPr id="210" name="Shape 210"/>
          <p:cNvSpPr/>
          <p:nvPr/>
        </p:nvSpPr>
        <p:spPr>
          <a:xfrm>
            <a:off x="3757925" y="811075"/>
            <a:ext cx="128400" cy="1488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1" name="Shape 211"/>
          <p:cNvSpPr/>
          <p:nvPr/>
        </p:nvSpPr>
        <p:spPr>
          <a:xfrm>
            <a:off x="6245200" y="3170050"/>
            <a:ext cx="365100" cy="236400"/>
          </a:xfrm>
          <a:prstGeom prst="ellipse">
            <a:avLst/>
          </a:prstGeom>
          <a:noFill/>
          <a:ln cap="flat" cmpd="sng" w="2857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2" name="Shape 212"/>
          <p:cNvSpPr/>
          <p:nvPr/>
        </p:nvSpPr>
        <p:spPr>
          <a:xfrm>
            <a:off x="5812525" y="3300100"/>
            <a:ext cx="229800" cy="2364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3" name="Shape 213"/>
          <p:cNvSpPr/>
          <p:nvPr/>
        </p:nvSpPr>
        <p:spPr>
          <a:xfrm>
            <a:off x="5102950" y="4447325"/>
            <a:ext cx="615000" cy="1689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4" name="Shape 214"/>
          <p:cNvSpPr/>
          <p:nvPr/>
        </p:nvSpPr>
        <p:spPr>
          <a:xfrm>
            <a:off x="4778600" y="3338850"/>
            <a:ext cx="615000" cy="1488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5" name="Shape 215"/>
          <p:cNvSpPr/>
          <p:nvPr/>
        </p:nvSpPr>
        <p:spPr>
          <a:xfrm>
            <a:off x="5596350" y="1736180"/>
            <a:ext cx="2216900" cy="710525"/>
          </a:xfrm>
          <a:custGeom>
            <a:pathLst>
              <a:path extrusionOk="0" h="28421" w="88676">
                <a:moveTo>
                  <a:pt x="88676" y="28421"/>
                </a:moveTo>
                <a:cubicBezTo>
                  <a:pt x="82097" y="23689"/>
                  <a:pt x="63983" y="574"/>
                  <a:pt x="49204" y="34"/>
                </a:cubicBezTo>
                <a:cubicBezTo>
                  <a:pt x="34424" y="-506"/>
                  <a:pt x="8200" y="20986"/>
                  <a:pt x="0" y="25177"/>
                </a:cubicBezTo>
              </a:path>
            </a:pathLst>
          </a:custGeom>
          <a:noFill/>
          <a:ln cap="flat" cmpd="sng" w="28575">
            <a:solidFill>
              <a:srgbClr val="FF0000"/>
            </a:solidFill>
            <a:prstDash val="solid"/>
            <a:round/>
            <a:headEnd len="lg" w="lg" type="none"/>
            <a:tailEnd len="lg" w="lg" type="stealth"/>
          </a:ln>
        </p:spPr>
      </p:sp>
      <p:sp>
        <p:nvSpPr>
          <p:cNvPr id="216" name="Shape 216"/>
          <p:cNvSpPr/>
          <p:nvPr/>
        </p:nvSpPr>
        <p:spPr>
          <a:xfrm>
            <a:off x="2561600" y="1419375"/>
            <a:ext cx="2859025" cy="440300"/>
          </a:xfrm>
          <a:custGeom>
            <a:pathLst>
              <a:path extrusionOk="0" h="17612" w="114361">
                <a:moveTo>
                  <a:pt x="0" y="0"/>
                </a:moveTo>
                <a:cubicBezTo>
                  <a:pt x="6668" y="2928"/>
                  <a:pt x="20952" y="17257"/>
                  <a:pt x="40013" y="17573"/>
                </a:cubicBezTo>
                <a:cubicBezTo>
                  <a:pt x="59073" y="17888"/>
                  <a:pt x="101969" y="4505"/>
                  <a:pt x="114361" y="1892"/>
                </a:cubicBezTo>
              </a:path>
            </a:pathLst>
          </a:custGeom>
          <a:noFill/>
          <a:ln cap="flat" cmpd="sng" w="19050">
            <a:solidFill>
              <a:srgbClr val="FF0000"/>
            </a:solidFill>
            <a:prstDash val="solid"/>
            <a:round/>
            <a:headEnd len="lg" w="lg" type="none"/>
            <a:tailEnd len="lg" w="lg" type="stealth"/>
          </a:ln>
        </p:spPr>
      </p:sp>
      <p:cxnSp>
        <p:nvCxnSpPr>
          <p:cNvPr id="217" name="Shape 217"/>
          <p:cNvCxnSpPr/>
          <p:nvPr/>
        </p:nvCxnSpPr>
        <p:spPr>
          <a:xfrm>
            <a:off x="980025" y="3798475"/>
            <a:ext cx="995100" cy="758700"/>
          </a:xfrm>
          <a:prstGeom prst="straightConnector1">
            <a:avLst/>
          </a:prstGeom>
          <a:noFill/>
          <a:ln cap="flat" cmpd="sng" w="19050">
            <a:solidFill>
              <a:srgbClr val="FF0000"/>
            </a:solidFill>
            <a:prstDash val="solid"/>
            <a:round/>
            <a:headEnd len="lg" w="lg" type="none"/>
            <a:tailEnd len="lg" w="lg" type="triangle"/>
          </a:ln>
        </p:spPr>
      </p:cxnSp>
      <p:cxnSp>
        <p:nvCxnSpPr>
          <p:cNvPr id="218" name="Shape 218"/>
          <p:cNvCxnSpPr/>
          <p:nvPr/>
        </p:nvCxnSpPr>
        <p:spPr>
          <a:xfrm>
            <a:off x="1405850" y="3798475"/>
            <a:ext cx="603000" cy="751800"/>
          </a:xfrm>
          <a:prstGeom prst="straightConnector1">
            <a:avLst/>
          </a:prstGeom>
          <a:noFill/>
          <a:ln cap="flat" cmpd="sng" w="19050">
            <a:solidFill>
              <a:srgbClr val="FF0000"/>
            </a:solidFill>
            <a:prstDash val="solid"/>
            <a:round/>
            <a:headEnd len="lg" w="lg" type="none"/>
            <a:tailEnd len="lg" w="lg" type="triangle"/>
          </a:ln>
        </p:spPr>
      </p:cxnSp>
      <p:sp>
        <p:nvSpPr>
          <p:cNvPr id="219" name="Shape 219"/>
          <p:cNvSpPr/>
          <p:nvPr/>
        </p:nvSpPr>
        <p:spPr>
          <a:xfrm>
            <a:off x="235950" y="1723575"/>
            <a:ext cx="1387500" cy="4404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0" name="Shape 220"/>
          <p:cNvSpPr txBox="1"/>
          <p:nvPr/>
        </p:nvSpPr>
        <p:spPr>
          <a:xfrm>
            <a:off x="7125400" y="1112275"/>
            <a:ext cx="1966200" cy="547500"/>
          </a:xfrm>
          <a:prstGeom prst="rect">
            <a:avLst/>
          </a:prstGeom>
          <a:noFill/>
          <a:ln>
            <a:noFill/>
          </a:ln>
        </p:spPr>
        <p:txBody>
          <a:bodyPr anchorCtr="0" anchor="t" bIns="91425" lIns="91425" rIns="91425" tIns="91425">
            <a:noAutofit/>
          </a:bodyPr>
          <a:lstStyle/>
          <a:p>
            <a:pPr lvl="0" rtl="0" algn="r">
              <a:spcBef>
                <a:spcPts val="0"/>
              </a:spcBef>
              <a:buNone/>
            </a:pPr>
            <a:r>
              <a:rPr lang="en"/>
              <a:t>event specific group chat enabled only for event members</a:t>
            </a:r>
          </a:p>
        </p:txBody>
      </p:sp>
      <p:sp>
        <p:nvSpPr>
          <p:cNvPr id="221" name="Shape 221"/>
          <p:cNvSpPr txBox="1"/>
          <p:nvPr/>
        </p:nvSpPr>
        <p:spPr>
          <a:xfrm>
            <a:off x="4567900" y="171875"/>
            <a:ext cx="2069400" cy="547500"/>
          </a:xfrm>
          <a:prstGeom prst="rect">
            <a:avLst/>
          </a:prstGeom>
          <a:noFill/>
          <a:ln>
            <a:noFill/>
          </a:ln>
        </p:spPr>
        <p:txBody>
          <a:bodyPr anchorCtr="0" anchor="t" bIns="91425" lIns="91425" rIns="91425" tIns="91425">
            <a:noAutofit/>
          </a:bodyPr>
          <a:lstStyle/>
          <a:p>
            <a:pPr lvl="0" rtl="0" algn="ctr">
              <a:spcBef>
                <a:spcPts val="0"/>
              </a:spcBef>
              <a:buNone/>
            </a:pPr>
            <a:r>
              <a:rPr lang="en"/>
              <a:t>host denoted by figure</a:t>
            </a:r>
          </a:p>
        </p:txBody>
      </p:sp>
      <p:sp>
        <p:nvSpPr>
          <p:cNvPr id="222" name="Shape 222"/>
          <p:cNvSpPr txBox="1"/>
          <p:nvPr/>
        </p:nvSpPr>
        <p:spPr>
          <a:xfrm>
            <a:off x="4759375" y="675225"/>
            <a:ext cx="2595300" cy="547500"/>
          </a:xfrm>
          <a:prstGeom prst="rect">
            <a:avLst/>
          </a:prstGeom>
          <a:noFill/>
          <a:ln>
            <a:noFill/>
          </a:ln>
        </p:spPr>
        <p:txBody>
          <a:bodyPr anchorCtr="0" anchor="t" bIns="91425" lIns="91425" rIns="91425" tIns="91425">
            <a:noAutofit/>
          </a:bodyPr>
          <a:lstStyle/>
          <a:p>
            <a:pPr lvl="0" rtl="0" algn="ctr">
              <a:spcBef>
                <a:spcPts val="0"/>
              </a:spcBef>
              <a:buNone/>
            </a:pPr>
            <a:r>
              <a:rPr lang="en"/>
              <a:t>navigate to restaurant details page to see more info (reviews, menu, address)</a:t>
            </a:r>
          </a:p>
          <a:p>
            <a:pPr lvl="0" rtl="0" algn="ctr">
              <a:spcBef>
                <a:spcPts val="0"/>
              </a:spcBef>
              <a:buNone/>
            </a:pPr>
            <a:r>
              <a:t/>
            </a:r>
            <a:endParaRPr/>
          </a:p>
        </p:txBody>
      </p:sp>
      <p:sp>
        <p:nvSpPr>
          <p:cNvPr id="223" name="Shape 223"/>
          <p:cNvSpPr txBox="1"/>
          <p:nvPr/>
        </p:nvSpPr>
        <p:spPr>
          <a:xfrm>
            <a:off x="3563612" y="4279850"/>
            <a:ext cx="1159800" cy="396000"/>
          </a:xfrm>
          <a:prstGeom prst="rect">
            <a:avLst/>
          </a:prstGeom>
          <a:noFill/>
          <a:ln>
            <a:noFill/>
          </a:ln>
        </p:spPr>
        <p:txBody>
          <a:bodyPr anchorCtr="0" anchor="t" bIns="91425" lIns="91425" rIns="91425" tIns="91425">
            <a:noAutofit/>
          </a:bodyPr>
          <a:lstStyle/>
          <a:p>
            <a:pPr lvl="0" rtl="0" algn="ctr">
              <a:spcBef>
                <a:spcPts val="0"/>
              </a:spcBef>
              <a:buNone/>
            </a:pPr>
            <a:r>
              <a:rPr lang="en"/>
              <a:t>join/unjoin at any time</a:t>
            </a:r>
          </a:p>
        </p:txBody>
      </p:sp>
      <p:sp>
        <p:nvSpPr>
          <p:cNvPr id="224" name="Shape 224"/>
          <p:cNvSpPr/>
          <p:nvPr/>
        </p:nvSpPr>
        <p:spPr>
          <a:xfrm>
            <a:off x="175675" y="1581374"/>
            <a:ext cx="1571400" cy="189300"/>
          </a:xfrm>
          <a:prstGeom prst="ellipse">
            <a:avLst/>
          </a:prstGeom>
          <a:noFill/>
          <a:ln cap="flat" cmpd="sng" w="2857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5" name="Shape 225"/>
          <p:cNvSpPr/>
          <p:nvPr/>
        </p:nvSpPr>
        <p:spPr>
          <a:xfrm>
            <a:off x="43068" y="1236223"/>
            <a:ext cx="1210775" cy="3266875"/>
          </a:xfrm>
          <a:custGeom>
            <a:pathLst>
              <a:path extrusionOk="0" h="130675" w="48431">
                <a:moveTo>
                  <a:pt x="48431" y="7716"/>
                </a:moveTo>
                <a:cubicBezTo>
                  <a:pt x="42274" y="6502"/>
                  <a:pt x="19489" y="-1990"/>
                  <a:pt x="11490" y="436"/>
                </a:cubicBezTo>
                <a:cubicBezTo>
                  <a:pt x="3490" y="2862"/>
                  <a:pt x="1962" y="570"/>
                  <a:pt x="434" y="22277"/>
                </a:cubicBezTo>
                <a:cubicBezTo>
                  <a:pt x="-1094" y="43983"/>
                  <a:pt x="2007" y="112608"/>
                  <a:pt x="2322" y="130675"/>
                </a:cubicBezTo>
              </a:path>
            </a:pathLst>
          </a:custGeom>
          <a:noFill/>
          <a:ln cap="flat" cmpd="sng" w="28575">
            <a:solidFill>
              <a:srgbClr val="FF0000"/>
            </a:solidFill>
            <a:prstDash val="solid"/>
            <a:round/>
            <a:headEnd len="lg" w="lg" type="none"/>
            <a:tailEnd len="lg" w="lg" type="stealth"/>
          </a:ln>
        </p:spPr>
      </p:sp>
      <p:sp>
        <p:nvSpPr>
          <p:cNvPr id="226" name="Shape 226"/>
          <p:cNvSpPr txBox="1"/>
          <p:nvPr/>
        </p:nvSpPr>
        <p:spPr>
          <a:xfrm>
            <a:off x="50925" y="323375"/>
            <a:ext cx="1533300" cy="396000"/>
          </a:xfrm>
          <a:prstGeom prst="rect">
            <a:avLst/>
          </a:prstGeom>
          <a:noFill/>
          <a:ln>
            <a:noFill/>
          </a:ln>
        </p:spPr>
        <p:txBody>
          <a:bodyPr anchorCtr="0" anchor="t" bIns="91425" lIns="91425" rIns="91425" tIns="91425">
            <a:noAutofit/>
          </a:bodyPr>
          <a:lstStyle/>
          <a:p>
            <a:pPr lvl="0" rtl="0" algn="ctr">
              <a:spcBef>
                <a:spcPts val="0"/>
              </a:spcBef>
              <a:buNone/>
            </a:pPr>
            <a:r>
              <a:rPr lang="en"/>
              <a:t>search for events by filter</a:t>
            </a:r>
          </a:p>
        </p:txBody>
      </p:sp>
      <p:sp>
        <p:nvSpPr>
          <p:cNvPr id="227" name="Shape 227"/>
          <p:cNvSpPr txBox="1"/>
          <p:nvPr/>
        </p:nvSpPr>
        <p:spPr>
          <a:xfrm>
            <a:off x="1176740" y="4426900"/>
            <a:ext cx="2554200" cy="396000"/>
          </a:xfrm>
          <a:prstGeom prst="rect">
            <a:avLst/>
          </a:prstGeom>
          <a:noFill/>
          <a:ln>
            <a:noFill/>
          </a:ln>
        </p:spPr>
        <p:txBody>
          <a:bodyPr anchorCtr="0" anchor="t" bIns="91425" lIns="91425" rIns="91425" tIns="91425">
            <a:noAutofit/>
          </a:bodyPr>
          <a:lstStyle/>
          <a:p>
            <a:pPr lvl="0" rtl="0" algn="ctr">
              <a:spcBef>
                <a:spcPts val="0"/>
              </a:spcBef>
              <a:buNone/>
            </a:pPr>
            <a:r>
              <a:rPr lang="en"/>
              <a:t>Create an event or manage existing events at any time</a:t>
            </a:r>
          </a:p>
        </p:txBody>
      </p:sp>
      <p:sp>
        <p:nvSpPr>
          <p:cNvPr id="228" name="Shape 228"/>
          <p:cNvSpPr txBox="1"/>
          <p:nvPr/>
        </p:nvSpPr>
        <p:spPr>
          <a:xfrm>
            <a:off x="-25275" y="4305550"/>
            <a:ext cx="995100" cy="396000"/>
          </a:xfrm>
          <a:prstGeom prst="rect">
            <a:avLst/>
          </a:prstGeom>
          <a:noFill/>
          <a:ln>
            <a:noFill/>
          </a:ln>
        </p:spPr>
        <p:txBody>
          <a:bodyPr anchorCtr="0" anchor="t" bIns="91425" lIns="91425" rIns="91425" tIns="91425">
            <a:noAutofit/>
          </a:bodyPr>
          <a:lstStyle/>
          <a:p>
            <a:pPr lvl="0" rtl="0" algn="ctr">
              <a:spcBef>
                <a:spcPts val="0"/>
              </a:spcBef>
              <a:buNone/>
            </a:pPr>
            <a:r>
              <a:rPr lang="en"/>
              <a:t>Toggle to restaurant search</a:t>
            </a:r>
          </a:p>
        </p:txBody>
      </p:sp>
      <p:sp>
        <p:nvSpPr>
          <p:cNvPr id="229" name="Shape 229"/>
          <p:cNvSpPr/>
          <p:nvPr/>
        </p:nvSpPr>
        <p:spPr>
          <a:xfrm>
            <a:off x="5917424" y="3482375"/>
            <a:ext cx="1797872" cy="396000"/>
          </a:xfrm>
          <a:custGeom>
            <a:pathLst>
              <a:path extrusionOk="0" h="15103" w="73248">
                <a:moveTo>
                  <a:pt x="0" y="1078"/>
                </a:moveTo>
                <a:cubicBezTo>
                  <a:pt x="6642" y="3411"/>
                  <a:pt x="27648" y="15260"/>
                  <a:pt x="39856" y="15081"/>
                </a:cubicBezTo>
                <a:cubicBezTo>
                  <a:pt x="52064" y="14901"/>
                  <a:pt x="67682" y="2513"/>
                  <a:pt x="73248" y="0"/>
                </a:cubicBezTo>
              </a:path>
            </a:pathLst>
          </a:custGeom>
          <a:noFill/>
          <a:ln cap="flat" cmpd="sng" w="28575">
            <a:solidFill>
              <a:srgbClr val="FF0000"/>
            </a:solidFill>
            <a:prstDash val="solid"/>
            <a:round/>
            <a:headEnd len="lg" w="lg" type="none"/>
            <a:tailEnd len="lg" w="lg" type="stealth"/>
          </a:ln>
        </p:spPr>
      </p:sp>
      <p:sp>
        <p:nvSpPr>
          <p:cNvPr id="230" name="Shape 230"/>
          <p:cNvSpPr/>
          <p:nvPr/>
        </p:nvSpPr>
        <p:spPr>
          <a:xfrm>
            <a:off x="5345475" y="3069950"/>
            <a:ext cx="861725" cy="323150"/>
          </a:xfrm>
          <a:custGeom>
            <a:pathLst>
              <a:path extrusionOk="0" h="12926" w="34469">
                <a:moveTo>
                  <a:pt x="0" y="12926"/>
                </a:moveTo>
                <a:cubicBezTo>
                  <a:pt x="3231" y="11669"/>
                  <a:pt x="13644" y="7540"/>
                  <a:pt x="19389" y="5386"/>
                </a:cubicBezTo>
                <a:cubicBezTo>
                  <a:pt x="25133" y="3231"/>
                  <a:pt x="31955" y="897"/>
                  <a:pt x="34469" y="0"/>
                </a:cubicBezTo>
              </a:path>
            </a:pathLst>
          </a:custGeom>
          <a:noFill/>
          <a:ln cap="flat" cmpd="sng" w="28575">
            <a:solidFill>
              <a:srgbClr val="FF0000"/>
            </a:solidFill>
            <a:prstDash val="solid"/>
            <a:round/>
            <a:headEnd len="lg" w="lg" type="none"/>
            <a:tailEnd len="lg" w="lg" type="stealth"/>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Complex Task</a:t>
            </a:r>
          </a:p>
        </p:txBody>
      </p:sp>
      <p:sp>
        <p:nvSpPr>
          <p:cNvPr id="236" name="Shape 236"/>
          <p:cNvSpPr txBox="1"/>
          <p:nvPr>
            <p:ph idx="1" type="body"/>
          </p:nvPr>
        </p:nvSpPr>
        <p:spPr>
          <a:xfrm>
            <a:off x="311700" y="1074250"/>
            <a:ext cx="8520600" cy="3416400"/>
          </a:xfrm>
          <a:prstGeom prst="rect">
            <a:avLst/>
          </a:prstGeom>
        </p:spPr>
        <p:txBody>
          <a:bodyPr anchorCtr="0" anchor="ctr" bIns="91425" lIns="91425" rIns="91425" tIns="91425">
            <a:noAutofit/>
          </a:bodyPr>
          <a:lstStyle/>
          <a:p>
            <a:pPr lvl="0" rtl="0" algn="ctr">
              <a:spcBef>
                <a:spcPts val="0"/>
              </a:spcBef>
              <a:buNone/>
            </a:pPr>
            <a:r>
              <a:rPr lang="en" sz="3600">
                <a:solidFill>
                  <a:srgbClr val="FFFFFF"/>
                </a:solidFill>
              </a:rPr>
              <a:t>complete the cycle, build your community, and create your own event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240" name="Shape 240"/>
        <p:cNvGrpSpPr/>
        <p:nvPr/>
      </p:nvGrpSpPr>
      <p:grpSpPr>
        <a:xfrm>
          <a:off x="0" y="0"/>
          <a:ext cx="0" cy="0"/>
          <a:chOff x="0" y="0"/>
          <a:chExt cx="0" cy="0"/>
        </a:xfrm>
      </p:grpSpPr>
      <p:pic>
        <p:nvPicPr>
          <p:cNvPr id="241" name="Shape 241"/>
          <p:cNvPicPr preferRelativeResize="0"/>
          <p:nvPr/>
        </p:nvPicPr>
        <p:blipFill rotWithShape="1">
          <a:blip r:embed="rId3">
            <a:alphaModFix/>
          </a:blip>
          <a:srcRect b="0" l="2050" r="3037" t="0"/>
          <a:stretch/>
        </p:blipFill>
        <p:spPr>
          <a:xfrm>
            <a:off x="7132175" y="145375"/>
            <a:ext cx="1443188" cy="2955374"/>
          </a:xfrm>
          <a:prstGeom prst="rect">
            <a:avLst/>
          </a:prstGeom>
          <a:noFill/>
          <a:ln>
            <a:noFill/>
          </a:ln>
        </p:spPr>
      </p:pic>
      <p:pic>
        <p:nvPicPr>
          <p:cNvPr id="242" name="Shape 242"/>
          <p:cNvPicPr preferRelativeResize="0"/>
          <p:nvPr/>
        </p:nvPicPr>
        <p:blipFill rotWithShape="1">
          <a:blip r:embed="rId4">
            <a:alphaModFix/>
          </a:blip>
          <a:srcRect b="0" l="2915" r="2127" t="0"/>
          <a:stretch/>
        </p:blipFill>
        <p:spPr>
          <a:xfrm>
            <a:off x="80475" y="145375"/>
            <a:ext cx="1357150" cy="2794725"/>
          </a:xfrm>
          <a:prstGeom prst="rect">
            <a:avLst/>
          </a:prstGeom>
          <a:noFill/>
          <a:ln>
            <a:noFill/>
          </a:ln>
        </p:spPr>
      </p:pic>
      <p:pic>
        <p:nvPicPr>
          <p:cNvPr id="243" name="Shape 243"/>
          <p:cNvPicPr preferRelativeResize="0"/>
          <p:nvPr/>
        </p:nvPicPr>
        <p:blipFill>
          <a:blip r:embed="rId5">
            <a:alphaModFix/>
          </a:blip>
          <a:stretch>
            <a:fillRect/>
          </a:stretch>
        </p:blipFill>
        <p:spPr>
          <a:xfrm>
            <a:off x="4319552" y="145368"/>
            <a:ext cx="1390323" cy="2935741"/>
          </a:xfrm>
          <a:prstGeom prst="rect">
            <a:avLst/>
          </a:prstGeom>
          <a:noFill/>
          <a:ln>
            <a:noFill/>
          </a:ln>
        </p:spPr>
      </p:pic>
      <p:pic>
        <p:nvPicPr>
          <p:cNvPr id="244" name="Shape 244"/>
          <p:cNvPicPr preferRelativeResize="0"/>
          <p:nvPr/>
        </p:nvPicPr>
        <p:blipFill>
          <a:blip r:embed="rId6">
            <a:alphaModFix/>
          </a:blip>
          <a:stretch>
            <a:fillRect/>
          </a:stretch>
        </p:blipFill>
        <p:spPr>
          <a:xfrm>
            <a:off x="7542600" y="1966824"/>
            <a:ext cx="1486149" cy="3044850"/>
          </a:xfrm>
          <a:prstGeom prst="rect">
            <a:avLst/>
          </a:prstGeom>
          <a:noFill/>
          <a:ln>
            <a:noFill/>
          </a:ln>
        </p:spPr>
      </p:pic>
      <p:pic>
        <p:nvPicPr>
          <p:cNvPr id="245" name="Shape 245"/>
          <p:cNvPicPr preferRelativeResize="0"/>
          <p:nvPr/>
        </p:nvPicPr>
        <p:blipFill>
          <a:blip r:embed="rId7">
            <a:alphaModFix/>
          </a:blip>
          <a:stretch>
            <a:fillRect/>
          </a:stretch>
        </p:blipFill>
        <p:spPr>
          <a:xfrm>
            <a:off x="1437636" y="145375"/>
            <a:ext cx="1387563" cy="2794724"/>
          </a:xfrm>
          <a:prstGeom prst="rect">
            <a:avLst/>
          </a:prstGeom>
          <a:noFill/>
          <a:ln>
            <a:noFill/>
          </a:ln>
        </p:spPr>
      </p:pic>
      <p:pic>
        <p:nvPicPr>
          <p:cNvPr id="246" name="Shape 246"/>
          <p:cNvPicPr preferRelativeResize="0"/>
          <p:nvPr/>
        </p:nvPicPr>
        <p:blipFill>
          <a:blip r:embed="rId8">
            <a:alphaModFix/>
          </a:blip>
          <a:stretch>
            <a:fillRect/>
          </a:stretch>
        </p:blipFill>
        <p:spPr>
          <a:xfrm>
            <a:off x="3628638" y="2142675"/>
            <a:ext cx="1323871" cy="2859436"/>
          </a:xfrm>
          <a:prstGeom prst="rect">
            <a:avLst/>
          </a:prstGeom>
          <a:noFill/>
          <a:ln>
            <a:noFill/>
          </a:ln>
        </p:spPr>
      </p:pic>
      <p:pic>
        <p:nvPicPr>
          <p:cNvPr id="247" name="Shape 247"/>
          <p:cNvPicPr preferRelativeResize="0"/>
          <p:nvPr/>
        </p:nvPicPr>
        <p:blipFill>
          <a:blip r:embed="rId9">
            <a:alphaModFix/>
          </a:blip>
          <a:stretch>
            <a:fillRect/>
          </a:stretch>
        </p:blipFill>
        <p:spPr>
          <a:xfrm>
            <a:off x="2351823" y="2133113"/>
            <a:ext cx="1323871" cy="2878561"/>
          </a:xfrm>
          <a:prstGeom prst="rect">
            <a:avLst/>
          </a:prstGeom>
          <a:noFill/>
          <a:ln>
            <a:noFill/>
          </a:ln>
        </p:spPr>
      </p:pic>
      <p:pic>
        <p:nvPicPr>
          <p:cNvPr id="248" name="Shape 248"/>
          <p:cNvPicPr preferRelativeResize="0"/>
          <p:nvPr/>
        </p:nvPicPr>
        <p:blipFill rotWithShape="1">
          <a:blip r:embed="rId10">
            <a:alphaModFix/>
          </a:blip>
          <a:srcRect b="0" l="2030" r="3083" t="0"/>
          <a:stretch/>
        </p:blipFill>
        <p:spPr>
          <a:xfrm>
            <a:off x="5709875" y="145375"/>
            <a:ext cx="1422293" cy="2955375"/>
          </a:xfrm>
          <a:prstGeom prst="rect">
            <a:avLst/>
          </a:prstGeom>
          <a:noFill/>
          <a:ln>
            <a:noFill/>
          </a:ln>
        </p:spPr>
      </p:pic>
      <p:cxnSp>
        <p:nvCxnSpPr>
          <p:cNvPr id="249" name="Shape 249"/>
          <p:cNvCxnSpPr/>
          <p:nvPr/>
        </p:nvCxnSpPr>
        <p:spPr>
          <a:xfrm>
            <a:off x="2650812" y="1986720"/>
            <a:ext cx="383400" cy="559500"/>
          </a:xfrm>
          <a:prstGeom prst="straightConnector1">
            <a:avLst/>
          </a:prstGeom>
          <a:noFill/>
          <a:ln cap="flat" cmpd="sng" w="28575">
            <a:solidFill>
              <a:srgbClr val="FF0000"/>
            </a:solidFill>
            <a:prstDash val="solid"/>
            <a:round/>
            <a:headEnd len="lg" w="lg" type="none"/>
            <a:tailEnd len="lg" w="lg" type="triangle"/>
          </a:ln>
        </p:spPr>
      </p:cxnSp>
      <p:cxnSp>
        <p:nvCxnSpPr>
          <p:cNvPr id="250" name="Shape 250"/>
          <p:cNvCxnSpPr/>
          <p:nvPr/>
        </p:nvCxnSpPr>
        <p:spPr>
          <a:xfrm flipH="1" rot="10800000">
            <a:off x="3547841" y="3119070"/>
            <a:ext cx="214500" cy="335700"/>
          </a:xfrm>
          <a:prstGeom prst="straightConnector1">
            <a:avLst/>
          </a:prstGeom>
          <a:noFill/>
          <a:ln cap="flat" cmpd="sng" w="28575">
            <a:solidFill>
              <a:srgbClr val="FF0000"/>
            </a:solidFill>
            <a:prstDash val="solid"/>
            <a:round/>
            <a:headEnd len="lg" w="lg" type="none"/>
            <a:tailEnd len="lg" w="lg" type="triangle"/>
          </a:ln>
        </p:spPr>
      </p:cxnSp>
      <p:cxnSp>
        <p:nvCxnSpPr>
          <p:cNvPr id="251" name="Shape 251"/>
          <p:cNvCxnSpPr/>
          <p:nvPr/>
        </p:nvCxnSpPr>
        <p:spPr>
          <a:xfrm flipH="1">
            <a:off x="3560646" y="2664800"/>
            <a:ext cx="227700" cy="6600"/>
          </a:xfrm>
          <a:prstGeom prst="straightConnector1">
            <a:avLst/>
          </a:prstGeom>
          <a:noFill/>
          <a:ln cap="flat" cmpd="sng" w="19050">
            <a:solidFill>
              <a:srgbClr val="FF0000"/>
            </a:solidFill>
            <a:prstDash val="solid"/>
            <a:round/>
            <a:headEnd len="lg" w="lg" type="none"/>
            <a:tailEnd len="lg" w="lg" type="triangle"/>
          </a:ln>
        </p:spPr>
      </p:cxnSp>
      <p:cxnSp>
        <p:nvCxnSpPr>
          <p:cNvPr id="252" name="Shape 252"/>
          <p:cNvCxnSpPr/>
          <p:nvPr/>
        </p:nvCxnSpPr>
        <p:spPr>
          <a:xfrm rot="10800000">
            <a:off x="2174813" y="2190880"/>
            <a:ext cx="312000" cy="434400"/>
          </a:xfrm>
          <a:prstGeom prst="straightConnector1">
            <a:avLst/>
          </a:prstGeom>
          <a:noFill/>
          <a:ln cap="flat" cmpd="sng" w="28575">
            <a:solidFill>
              <a:srgbClr val="FF0000"/>
            </a:solidFill>
            <a:prstDash val="solid"/>
            <a:round/>
            <a:headEnd len="lg" w="lg" type="none"/>
            <a:tailEnd len="lg" w="lg" type="triangle"/>
          </a:ln>
        </p:spPr>
      </p:cxnSp>
      <p:cxnSp>
        <p:nvCxnSpPr>
          <p:cNvPr id="253" name="Shape 253"/>
          <p:cNvCxnSpPr/>
          <p:nvPr/>
        </p:nvCxnSpPr>
        <p:spPr>
          <a:xfrm>
            <a:off x="4769887" y="3336282"/>
            <a:ext cx="299400" cy="142200"/>
          </a:xfrm>
          <a:prstGeom prst="straightConnector1">
            <a:avLst/>
          </a:prstGeom>
          <a:noFill/>
          <a:ln cap="flat" cmpd="sng" w="19050">
            <a:solidFill>
              <a:srgbClr val="FF0000"/>
            </a:solidFill>
            <a:prstDash val="solid"/>
            <a:round/>
            <a:headEnd len="lg" w="lg" type="none"/>
            <a:tailEnd len="lg" w="lg" type="triangle"/>
          </a:ln>
        </p:spPr>
      </p:cxnSp>
      <p:cxnSp>
        <p:nvCxnSpPr>
          <p:cNvPr id="254" name="Shape 254"/>
          <p:cNvCxnSpPr/>
          <p:nvPr/>
        </p:nvCxnSpPr>
        <p:spPr>
          <a:xfrm>
            <a:off x="4353867" y="3198021"/>
            <a:ext cx="715500" cy="341100"/>
          </a:xfrm>
          <a:prstGeom prst="straightConnector1">
            <a:avLst/>
          </a:prstGeom>
          <a:noFill/>
          <a:ln cap="flat" cmpd="sng" w="19050">
            <a:solidFill>
              <a:srgbClr val="FF0000"/>
            </a:solidFill>
            <a:prstDash val="solid"/>
            <a:round/>
            <a:headEnd len="lg" w="lg" type="none"/>
            <a:tailEnd len="lg" w="lg" type="triangle"/>
          </a:ln>
        </p:spPr>
      </p:cxnSp>
      <p:cxnSp>
        <p:nvCxnSpPr>
          <p:cNvPr id="255" name="Shape 255"/>
          <p:cNvCxnSpPr/>
          <p:nvPr/>
        </p:nvCxnSpPr>
        <p:spPr>
          <a:xfrm flipH="1" rot="10800000">
            <a:off x="4626878" y="3505276"/>
            <a:ext cx="462600" cy="377400"/>
          </a:xfrm>
          <a:prstGeom prst="straightConnector1">
            <a:avLst/>
          </a:prstGeom>
          <a:noFill/>
          <a:ln cap="flat" cmpd="sng" w="19050">
            <a:solidFill>
              <a:srgbClr val="FF0000"/>
            </a:solidFill>
            <a:prstDash val="solid"/>
            <a:round/>
            <a:headEnd len="lg" w="lg" type="none"/>
            <a:tailEnd len="lg" w="lg" type="triangle"/>
          </a:ln>
        </p:spPr>
      </p:cxnSp>
      <p:sp>
        <p:nvSpPr>
          <p:cNvPr id="256" name="Shape 256"/>
          <p:cNvSpPr/>
          <p:nvPr/>
        </p:nvSpPr>
        <p:spPr>
          <a:xfrm>
            <a:off x="4319550" y="939475"/>
            <a:ext cx="450295" cy="1685806"/>
          </a:xfrm>
          <a:custGeom>
            <a:pathLst>
              <a:path extrusionOk="0" h="69211" w="33269">
                <a:moveTo>
                  <a:pt x="33269" y="69211"/>
                </a:moveTo>
                <a:cubicBezTo>
                  <a:pt x="27771" y="63984"/>
                  <a:pt x="2899" y="49384"/>
                  <a:pt x="286" y="37849"/>
                </a:cubicBezTo>
                <a:cubicBezTo>
                  <a:pt x="-2327" y="26313"/>
                  <a:pt x="14704" y="6308"/>
                  <a:pt x="17588" y="0"/>
                </a:cubicBezTo>
              </a:path>
            </a:pathLst>
          </a:custGeom>
          <a:noFill/>
          <a:ln cap="flat" cmpd="sng" w="28575">
            <a:solidFill>
              <a:srgbClr val="FF0000"/>
            </a:solidFill>
            <a:prstDash val="solid"/>
            <a:round/>
            <a:headEnd len="lg" w="lg" type="none"/>
            <a:tailEnd len="lg" w="lg" type="triangle"/>
          </a:ln>
        </p:spPr>
      </p:sp>
      <p:sp>
        <p:nvSpPr>
          <p:cNvPr id="257" name="Shape 257"/>
          <p:cNvSpPr/>
          <p:nvPr/>
        </p:nvSpPr>
        <p:spPr>
          <a:xfrm>
            <a:off x="8482375" y="662375"/>
            <a:ext cx="92985" cy="1290950"/>
          </a:xfrm>
          <a:custGeom>
            <a:pathLst>
              <a:path extrusionOk="0" h="51638" w="16945">
                <a:moveTo>
                  <a:pt x="0" y="0"/>
                </a:moveTo>
                <a:cubicBezTo>
                  <a:pt x="2793" y="3334"/>
                  <a:pt x="15410" y="11399"/>
                  <a:pt x="16762" y="20006"/>
                </a:cubicBezTo>
                <a:cubicBezTo>
                  <a:pt x="18113" y="28612"/>
                  <a:pt x="9552" y="46366"/>
                  <a:pt x="8111" y="51638"/>
                </a:cubicBezTo>
              </a:path>
            </a:pathLst>
          </a:custGeom>
          <a:noFill/>
          <a:ln cap="flat" cmpd="sng" w="28575">
            <a:solidFill>
              <a:srgbClr val="FF0000"/>
            </a:solidFill>
            <a:prstDash val="solid"/>
            <a:round/>
            <a:headEnd len="lg" w="lg" type="none"/>
            <a:tailEnd len="lg" w="lg" type="stealth"/>
          </a:ln>
        </p:spPr>
      </p:sp>
      <p:cxnSp>
        <p:nvCxnSpPr>
          <p:cNvPr id="258" name="Shape 258"/>
          <p:cNvCxnSpPr/>
          <p:nvPr/>
        </p:nvCxnSpPr>
        <p:spPr>
          <a:xfrm flipH="1" rot="10800000">
            <a:off x="5576075" y="662225"/>
            <a:ext cx="297300" cy="6900"/>
          </a:xfrm>
          <a:prstGeom prst="straightConnector1">
            <a:avLst/>
          </a:prstGeom>
          <a:noFill/>
          <a:ln cap="flat" cmpd="sng" w="9525">
            <a:solidFill>
              <a:srgbClr val="FF0000"/>
            </a:solidFill>
            <a:prstDash val="solid"/>
            <a:round/>
            <a:headEnd len="lg" w="lg" type="stealth"/>
            <a:tailEnd len="lg" w="lg" type="triangle"/>
          </a:ln>
        </p:spPr>
      </p:cxnSp>
      <p:sp>
        <p:nvSpPr>
          <p:cNvPr id="259" name="Shape 259"/>
          <p:cNvSpPr/>
          <p:nvPr/>
        </p:nvSpPr>
        <p:spPr>
          <a:xfrm>
            <a:off x="7002200" y="716450"/>
            <a:ext cx="540700" cy="2338550"/>
          </a:xfrm>
          <a:custGeom>
            <a:pathLst>
              <a:path extrusionOk="0" h="93542" w="21628">
                <a:moveTo>
                  <a:pt x="0" y="0"/>
                </a:moveTo>
                <a:cubicBezTo>
                  <a:pt x="1757" y="8110"/>
                  <a:pt x="10227" y="35505"/>
                  <a:pt x="10543" y="48663"/>
                </a:cubicBezTo>
                <a:cubicBezTo>
                  <a:pt x="10858" y="61820"/>
                  <a:pt x="44" y="71463"/>
                  <a:pt x="1892" y="78943"/>
                </a:cubicBezTo>
                <a:cubicBezTo>
                  <a:pt x="3739" y="86422"/>
                  <a:pt x="18338" y="91108"/>
                  <a:pt x="21628" y="93542"/>
                </a:cubicBezTo>
              </a:path>
            </a:pathLst>
          </a:custGeom>
          <a:noFill/>
          <a:ln cap="flat" cmpd="sng" w="28575">
            <a:solidFill>
              <a:srgbClr val="FF0000"/>
            </a:solidFill>
            <a:prstDash val="solid"/>
            <a:round/>
            <a:headEnd len="lg" w="lg" type="none"/>
            <a:tailEnd len="lg" w="lg" type="stealth"/>
          </a:ln>
        </p:spPr>
      </p:sp>
      <p:sp>
        <p:nvSpPr>
          <p:cNvPr id="260" name="Shape 260"/>
          <p:cNvSpPr/>
          <p:nvPr/>
        </p:nvSpPr>
        <p:spPr>
          <a:xfrm>
            <a:off x="5096200" y="139671"/>
            <a:ext cx="2237175" cy="461875"/>
          </a:xfrm>
          <a:custGeom>
            <a:pathLst>
              <a:path extrusionOk="0" h="18475" w="89487">
                <a:moveTo>
                  <a:pt x="89487" y="18475"/>
                </a:moveTo>
                <a:cubicBezTo>
                  <a:pt x="85251" y="15410"/>
                  <a:pt x="78988" y="811"/>
                  <a:pt x="64074" y="90"/>
                </a:cubicBezTo>
                <a:cubicBezTo>
                  <a:pt x="49159" y="-631"/>
                  <a:pt x="10679" y="11805"/>
                  <a:pt x="0" y="14149"/>
                </a:cubicBezTo>
              </a:path>
            </a:pathLst>
          </a:custGeom>
          <a:noFill/>
          <a:ln cap="flat" cmpd="sng" w="28575">
            <a:solidFill>
              <a:srgbClr val="FF0000"/>
            </a:solidFill>
            <a:prstDash val="solid"/>
            <a:round/>
            <a:headEnd len="lg" w="lg" type="none"/>
            <a:tailEnd len="lg" w="lg" type="stealth"/>
          </a:ln>
        </p:spPr>
      </p:sp>
      <p:sp>
        <p:nvSpPr>
          <p:cNvPr id="261" name="Shape 261"/>
          <p:cNvSpPr/>
          <p:nvPr/>
        </p:nvSpPr>
        <p:spPr>
          <a:xfrm>
            <a:off x="5440900" y="584525"/>
            <a:ext cx="168900" cy="1623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a:off x="8313475" y="777175"/>
            <a:ext cx="168900" cy="1623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3" name="Shape 263"/>
          <p:cNvSpPr/>
          <p:nvPr/>
        </p:nvSpPr>
        <p:spPr>
          <a:xfrm>
            <a:off x="2463562" y="3251025"/>
            <a:ext cx="1100400" cy="3651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4" name="Shape 264"/>
          <p:cNvSpPr/>
          <p:nvPr/>
        </p:nvSpPr>
        <p:spPr>
          <a:xfrm>
            <a:off x="1563650" y="1811375"/>
            <a:ext cx="1135500" cy="2229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5" name="Shape 265"/>
          <p:cNvCxnSpPr/>
          <p:nvPr/>
        </p:nvCxnSpPr>
        <p:spPr>
          <a:xfrm flipH="1">
            <a:off x="3970650" y="648850"/>
            <a:ext cx="490200" cy="5100"/>
          </a:xfrm>
          <a:prstGeom prst="straightConnector1">
            <a:avLst/>
          </a:prstGeom>
          <a:noFill/>
          <a:ln cap="flat" cmpd="sng" w="19050">
            <a:solidFill>
              <a:srgbClr val="FF0000"/>
            </a:solidFill>
            <a:prstDash val="solid"/>
            <a:round/>
            <a:headEnd len="lg" w="lg" type="none"/>
            <a:tailEnd len="lg" w="lg" type="triangle"/>
          </a:ln>
        </p:spPr>
      </p:cxnSp>
      <p:cxnSp>
        <p:nvCxnSpPr>
          <p:cNvPr id="266" name="Shape 266"/>
          <p:cNvCxnSpPr/>
          <p:nvPr/>
        </p:nvCxnSpPr>
        <p:spPr>
          <a:xfrm rot="10800000">
            <a:off x="7576700" y="1750450"/>
            <a:ext cx="128400" cy="723300"/>
          </a:xfrm>
          <a:prstGeom prst="straightConnector1">
            <a:avLst/>
          </a:prstGeom>
          <a:noFill/>
          <a:ln cap="flat" cmpd="sng" w="28575">
            <a:solidFill>
              <a:srgbClr val="FF0000"/>
            </a:solidFill>
            <a:prstDash val="solid"/>
            <a:round/>
            <a:headEnd len="lg" w="lg" type="none"/>
            <a:tailEnd len="lg" w="lg" type="triangle"/>
          </a:ln>
        </p:spPr>
      </p:cxnSp>
      <p:sp>
        <p:nvSpPr>
          <p:cNvPr id="267" name="Shape 267"/>
          <p:cNvSpPr txBox="1"/>
          <p:nvPr/>
        </p:nvSpPr>
        <p:spPr>
          <a:xfrm>
            <a:off x="4974875" y="3081100"/>
            <a:ext cx="1604400" cy="547500"/>
          </a:xfrm>
          <a:prstGeom prst="rect">
            <a:avLst/>
          </a:prstGeom>
          <a:noFill/>
          <a:ln>
            <a:noFill/>
          </a:ln>
        </p:spPr>
        <p:txBody>
          <a:bodyPr anchorCtr="0" anchor="t" bIns="91425" lIns="91425" rIns="91425" tIns="91425">
            <a:noAutofit/>
          </a:bodyPr>
          <a:lstStyle/>
          <a:p>
            <a:pPr lvl="0" rtl="0" algn="ctr">
              <a:spcBef>
                <a:spcPts val="0"/>
              </a:spcBef>
              <a:buNone/>
            </a:pPr>
            <a:r>
              <a:rPr lang="en"/>
              <a:t>restriction specific reviews or menu and restaurant website</a:t>
            </a:r>
          </a:p>
        </p:txBody>
      </p:sp>
      <p:sp>
        <p:nvSpPr>
          <p:cNvPr id="268" name="Shape 268"/>
          <p:cNvSpPr txBox="1"/>
          <p:nvPr/>
        </p:nvSpPr>
        <p:spPr>
          <a:xfrm>
            <a:off x="2829275" y="1348025"/>
            <a:ext cx="1486200" cy="547500"/>
          </a:xfrm>
          <a:prstGeom prst="rect">
            <a:avLst/>
          </a:prstGeom>
          <a:noFill/>
          <a:ln>
            <a:noFill/>
          </a:ln>
        </p:spPr>
        <p:txBody>
          <a:bodyPr anchorCtr="0" anchor="t" bIns="91425" lIns="91425" rIns="91425" tIns="91425">
            <a:noAutofit/>
          </a:bodyPr>
          <a:lstStyle/>
          <a:p>
            <a:pPr lvl="0" rtl="0" algn="ctr">
              <a:spcBef>
                <a:spcPts val="0"/>
              </a:spcBef>
              <a:buNone/>
            </a:pPr>
            <a:r>
              <a:rPr lang="en"/>
              <a:t>Enter all fields before pressing next</a:t>
            </a:r>
          </a:p>
        </p:txBody>
      </p:sp>
      <p:sp>
        <p:nvSpPr>
          <p:cNvPr id="269" name="Shape 269"/>
          <p:cNvSpPr txBox="1"/>
          <p:nvPr/>
        </p:nvSpPr>
        <p:spPr>
          <a:xfrm>
            <a:off x="2829275" y="96850"/>
            <a:ext cx="1604400" cy="547500"/>
          </a:xfrm>
          <a:prstGeom prst="rect">
            <a:avLst/>
          </a:prstGeom>
          <a:noFill/>
          <a:ln>
            <a:noFill/>
          </a:ln>
        </p:spPr>
        <p:txBody>
          <a:bodyPr anchorCtr="0" anchor="t" bIns="91425" lIns="91425" rIns="91425" tIns="91425">
            <a:noAutofit/>
          </a:bodyPr>
          <a:lstStyle/>
          <a:p>
            <a:pPr lvl="0" rtl="0" algn="ctr">
              <a:spcBef>
                <a:spcPts val="0"/>
              </a:spcBef>
              <a:buNone/>
            </a:pPr>
            <a:r>
              <a:rPr lang="en"/>
              <a:t>return to event management page</a:t>
            </a:r>
          </a:p>
        </p:txBody>
      </p:sp>
      <p:sp>
        <p:nvSpPr>
          <p:cNvPr id="270" name="Shape 270"/>
          <p:cNvSpPr/>
          <p:nvPr/>
        </p:nvSpPr>
        <p:spPr>
          <a:xfrm>
            <a:off x="256174" y="261625"/>
            <a:ext cx="2777949" cy="519025"/>
          </a:xfrm>
          <a:custGeom>
            <a:pathLst>
              <a:path extrusionOk="0" h="20761" w="121880">
                <a:moveTo>
                  <a:pt x="0" y="13803"/>
                </a:moveTo>
                <a:cubicBezTo>
                  <a:pt x="7684" y="11600"/>
                  <a:pt x="30649" y="2207"/>
                  <a:pt x="46109" y="590"/>
                </a:cubicBezTo>
                <a:cubicBezTo>
                  <a:pt x="61568" y="-1027"/>
                  <a:pt x="81702" y="860"/>
                  <a:pt x="92758" y="4096"/>
                </a:cubicBezTo>
                <a:cubicBezTo>
                  <a:pt x="103813" y="7331"/>
                  <a:pt x="107588" y="17668"/>
                  <a:pt x="112442" y="20005"/>
                </a:cubicBezTo>
                <a:cubicBezTo>
                  <a:pt x="117295" y="22341"/>
                  <a:pt x="120307" y="18431"/>
                  <a:pt x="121880" y="18117"/>
                </a:cubicBezTo>
              </a:path>
            </a:pathLst>
          </a:custGeom>
          <a:noFill/>
          <a:ln cap="flat" cmpd="sng" w="19050">
            <a:solidFill>
              <a:srgbClr val="FF0000"/>
            </a:solidFill>
            <a:prstDash val="solid"/>
            <a:round/>
            <a:headEnd len="lg" w="lg" type="none"/>
            <a:tailEnd len="lg" w="lg" type="triangle"/>
          </a:ln>
        </p:spPr>
      </p:sp>
      <p:sp>
        <p:nvSpPr>
          <p:cNvPr id="271" name="Shape 271"/>
          <p:cNvSpPr/>
          <p:nvPr/>
        </p:nvSpPr>
        <p:spPr>
          <a:xfrm>
            <a:off x="1580035" y="317952"/>
            <a:ext cx="1493455" cy="473850"/>
          </a:xfrm>
          <a:custGeom>
            <a:pathLst>
              <a:path extrusionOk="0" h="18954" w="65524">
                <a:moveTo>
                  <a:pt x="0" y="10472"/>
                </a:moveTo>
                <a:cubicBezTo>
                  <a:pt x="4673" y="8764"/>
                  <a:pt x="20537" y="1123"/>
                  <a:pt x="28043" y="225"/>
                </a:cubicBezTo>
                <a:cubicBezTo>
                  <a:pt x="35548" y="-673"/>
                  <a:pt x="40447" y="2112"/>
                  <a:pt x="45031" y="5079"/>
                </a:cubicBezTo>
                <a:cubicBezTo>
                  <a:pt x="49615" y="8045"/>
                  <a:pt x="52131" y="15909"/>
                  <a:pt x="55547" y="18022"/>
                </a:cubicBezTo>
                <a:cubicBezTo>
                  <a:pt x="58962" y="20134"/>
                  <a:pt x="63861" y="17797"/>
                  <a:pt x="65524" y="17752"/>
                </a:cubicBezTo>
              </a:path>
            </a:pathLst>
          </a:custGeom>
          <a:noFill/>
          <a:ln cap="flat" cmpd="sng" w="19050">
            <a:solidFill>
              <a:srgbClr val="FF0000"/>
            </a:solidFill>
            <a:prstDash val="solid"/>
            <a:round/>
            <a:headEnd len="lg" w="lg" type="none"/>
            <a:tailEnd len="lg" w="lg" type="triangle"/>
          </a:ln>
        </p:spPr>
      </p:sp>
      <p:sp>
        <p:nvSpPr>
          <p:cNvPr id="272" name="Shape 272"/>
          <p:cNvSpPr txBox="1"/>
          <p:nvPr/>
        </p:nvSpPr>
        <p:spPr>
          <a:xfrm>
            <a:off x="799025" y="3881475"/>
            <a:ext cx="1604400" cy="547500"/>
          </a:xfrm>
          <a:prstGeom prst="rect">
            <a:avLst/>
          </a:prstGeom>
          <a:noFill/>
          <a:ln>
            <a:noFill/>
          </a:ln>
        </p:spPr>
        <p:txBody>
          <a:bodyPr anchorCtr="0" anchor="t" bIns="91425" lIns="91425" rIns="91425" tIns="91425">
            <a:noAutofit/>
          </a:bodyPr>
          <a:lstStyle/>
          <a:p>
            <a:pPr lvl="0" rtl="0" algn="r">
              <a:spcBef>
                <a:spcPts val="0"/>
              </a:spcBef>
              <a:buNone/>
            </a:pPr>
            <a:r>
              <a:rPr lang="en"/>
              <a:t>searchable restaurant list w/ details for event location</a:t>
            </a:r>
          </a:p>
        </p:txBody>
      </p:sp>
      <p:sp>
        <p:nvSpPr>
          <p:cNvPr id="273" name="Shape 273"/>
          <p:cNvSpPr txBox="1"/>
          <p:nvPr/>
        </p:nvSpPr>
        <p:spPr>
          <a:xfrm>
            <a:off x="8482375" y="153475"/>
            <a:ext cx="740100" cy="547500"/>
          </a:xfrm>
          <a:prstGeom prst="rect">
            <a:avLst/>
          </a:prstGeom>
          <a:noFill/>
          <a:ln>
            <a:noFill/>
          </a:ln>
        </p:spPr>
        <p:txBody>
          <a:bodyPr anchorCtr="0" anchor="t" bIns="91425" lIns="91425" rIns="91425" tIns="91425">
            <a:noAutofit/>
          </a:bodyPr>
          <a:lstStyle/>
          <a:p>
            <a:pPr lvl="0" rtl="0" algn="ctr">
              <a:spcBef>
                <a:spcPts val="0"/>
              </a:spcBef>
              <a:buNone/>
            </a:pPr>
            <a:r>
              <a:rPr lang="en"/>
              <a:t>option to invite friends</a:t>
            </a:r>
          </a:p>
        </p:txBody>
      </p:sp>
      <p:cxnSp>
        <p:nvCxnSpPr>
          <p:cNvPr id="274" name="Shape 274"/>
          <p:cNvCxnSpPr/>
          <p:nvPr/>
        </p:nvCxnSpPr>
        <p:spPr>
          <a:xfrm flipH="1">
            <a:off x="3471550" y="2035825"/>
            <a:ext cx="1024800" cy="505500"/>
          </a:xfrm>
          <a:prstGeom prst="straightConnector1">
            <a:avLst/>
          </a:prstGeom>
          <a:noFill/>
          <a:ln cap="flat" cmpd="sng" w="28575">
            <a:solidFill>
              <a:srgbClr val="FF0000"/>
            </a:solidFill>
            <a:prstDash val="solid"/>
            <a:round/>
            <a:headEnd len="lg" w="lg" type="none"/>
            <a:tailEnd len="lg" w="lg" type="triangle"/>
          </a:ln>
        </p:spPr>
      </p:cxnSp>
      <p:sp>
        <p:nvSpPr>
          <p:cNvPr id="275" name="Shape 275"/>
          <p:cNvSpPr/>
          <p:nvPr/>
        </p:nvSpPr>
        <p:spPr>
          <a:xfrm>
            <a:off x="4450475" y="1895525"/>
            <a:ext cx="1135500" cy="2574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6" name="Shape 276"/>
          <p:cNvSpPr txBox="1"/>
          <p:nvPr/>
        </p:nvSpPr>
        <p:spPr>
          <a:xfrm>
            <a:off x="5948300" y="4248700"/>
            <a:ext cx="1604400" cy="547500"/>
          </a:xfrm>
          <a:prstGeom prst="rect">
            <a:avLst/>
          </a:prstGeom>
          <a:noFill/>
          <a:ln>
            <a:noFill/>
          </a:ln>
        </p:spPr>
        <p:txBody>
          <a:bodyPr anchorCtr="0" anchor="t" bIns="91425" lIns="91425" rIns="91425" tIns="91425">
            <a:noAutofit/>
          </a:bodyPr>
          <a:lstStyle/>
          <a:p>
            <a:pPr lvl="0" rtl="0" algn="r">
              <a:spcBef>
                <a:spcPts val="0"/>
              </a:spcBef>
              <a:buNone/>
            </a:pPr>
            <a:r>
              <a:rPr lang="en"/>
              <a:t>review and finalize event</a:t>
            </a:r>
          </a:p>
        </p:txBody>
      </p:sp>
      <p:sp>
        <p:nvSpPr>
          <p:cNvPr id="277" name="Shape 277"/>
          <p:cNvSpPr/>
          <p:nvPr/>
        </p:nvSpPr>
        <p:spPr>
          <a:xfrm>
            <a:off x="7630975" y="4422200"/>
            <a:ext cx="1357200" cy="2574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60" name="Shape 60"/>
        <p:cNvGrpSpPr/>
        <p:nvPr/>
      </p:nvGrpSpPr>
      <p:grpSpPr>
        <a:xfrm>
          <a:off x="0" y="0"/>
          <a:ext cx="0" cy="0"/>
          <a:chOff x="0" y="0"/>
          <a:chExt cx="0" cy="0"/>
        </a:xfrm>
      </p:grpSpPr>
      <p:sp>
        <p:nvSpPr>
          <p:cNvPr id="61" name="Shape 61"/>
          <p:cNvSpPr txBox="1"/>
          <p:nvPr>
            <p:ph type="title"/>
          </p:nvPr>
        </p:nvSpPr>
        <p:spPr>
          <a:xfrm>
            <a:off x="1233600" y="1682775"/>
            <a:ext cx="6676800" cy="572700"/>
          </a:xfrm>
          <a:prstGeom prst="rect">
            <a:avLst/>
          </a:prstGeom>
        </p:spPr>
        <p:txBody>
          <a:bodyPr anchorCtr="0" anchor="t" bIns="91425" lIns="91425" rIns="91425" tIns="91425">
            <a:noAutofit/>
          </a:bodyPr>
          <a:lstStyle/>
          <a:p>
            <a:pPr lvl="0" algn="ctr">
              <a:spcBef>
                <a:spcPts val="0"/>
              </a:spcBef>
              <a:buNone/>
            </a:pPr>
            <a:r>
              <a:rPr b="1" lang="en" sz="4800">
                <a:solidFill>
                  <a:srgbClr val="FFFFFF"/>
                </a:solidFill>
              </a:rPr>
              <a:t>FEED YOUR SOCIAL CRAVINGS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281" name="Shape 281"/>
        <p:cNvGrpSpPr/>
        <p:nvPr/>
      </p:nvGrpSpPr>
      <p:grpSpPr>
        <a:xfrm>
          <a:off x="0" y="0"/>
          <a:ext cx="0" cy="0"/>
          <a:chOff x="0" y="0"/>
          <a:chExt cx="0" cy="0"/>
        </a:xfrm>
      </p:grpSpPr>
      <p:pic>
        <p:nvPicPr>
          <p:cNvPr descr="500_F_38913068_3nxg6gV3V6Kuqcqze95bn6L1EIH4Bgj5 (2).jpg" id="282" name="Shape 282"/>
          <p:cNvPicPr preferRelativeResize="0"/>
          <p:nvPr/>
        </p:nvPicPr>
        <p:blipFill rotWithShape="1">
          <a:blip r:embed="rId3">
            <a:alphaModFix/>
          </a:blip>
          <a:srcRect b="11063" l="0" r="0" t="0"/>
          <a:stretch/>
        </p:blipFill>
        <p:spPr>
          <a:xfrm>
            <a:off x="0" y="2958899"/>
            <a:ext cx="9144000" cy="2184599"/>
          </a:xfrm>
          <a:prstGeom prst="rect">
            <a:avLst/>
          </a:prstGeom>
          <a:noFill/>
          <a:ln>
            <a:noFill/>
          </a:ln>
        </p:spPr>
      </p:pic>
      <p:sp>
        <p:nvSpPr>
          <p:cNvPr id="283" name="Shape 283"/>
          <p:cNvSpPr txBox="1"/>
          <p:nvPr>
            <p:ph type="ctrTitle"/>
          </p:nvPr>
        </p:nvSpPr>
        <p:spPr>
          <a:xfrm>
            <a:off x="0" y="0"/>
            <a:ext cx="9144000" cy="2366100"/>
          </a:xfrm>
          <a:prstGeom prst="rect">
            <a:avLst/>
          </a:prstGeom>
        </p:spPr>
        <p:txBody>
          <a:bodyPr anchorCtr="0" anchor="b" bIns="91425" lIns="91425" rIns="91425" tIns="91425">
            <a:noAutofit/>
          </a:bodyPr>
          <a:lstStyle/>
          <a:p>
            <a:pPr lvl="0" rtl="0">
              <a:spcBef>
                <a:spcPts val="0"/>
              </a:spcBef>
              <a:buNone/>
            </a:pPr>
            <a:r>
              <a:rPr lang="en"/>
              <a:t>Prototype</a:t>
            </a:r>
          </a:p>
        </p:txBody>
      </p:sp>
      <p:sp>
        <p:nvSpPr>
          <p:cNvPr id="284" name="Shape 284"/>
          <p:cNvSpPr txBox="1"/>
          <p:nvPr>
            <p:ph idx="1" type="subTitle"/>
          </p:nvPr>
        </p:nvSpPr>
        <p:spPr>
          <a:xfrm>
            <a:off x="0" y="2148325"/>
            <a:ext cx="9144000" cy="792600"/>
          </a:xfrm>
          <a:prstGeom prst="rect">
            <a:avLst/>
          </a:prstGeom>
        </p:spPr>
        <p:txBody>
          <a:bodyPr anchorCtr="0" anchor="t" bIns="91425" lIns="91425" rIns="91425" tIns="91425">
            <a:noAutofit/>
          </a:bodyPr>
          <a:lstStyle/>
          <a:p>
            <a:pPr lvl="0" rtl="0">
              <a:spcBef>
                <a:spcPts val="0"/>
              </a:spcBef>
              <a:buNone/>
            </a:pPr>
            <a:r>
              <a:t/>
            </a:r>
            <a:endParaRPr sz="3000">
              <a:latin typeface="Dancing Script"/>
              <a:ea typeface="Dancing Script"/>
              <a:cs typeface="Dancing Script"/>
              <a:sym typeface="Dancing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200"/>
                                        <p:tgtEl>
                                          <p:spTgt spid="2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288" name="Shape 288"/>
        <p:cNvGrpSpPr/>
        <p:nvPr/>
      </p:nvGrpSpPr>
      <p:grpSpPr>
        <a:xfrm>
          <a:off x="0" y="0"/>
          <a:ext cx="0" cy="0"/>
          <a:chOff x="0" y="0"/>
          <a:chExt cx="0" cy="0"/>
        </a:xfrm>
      </p:grpSpPr>
      <p:sp>
        <p:nvSpPr>
          <p:cNvPr id="289" name="Shape 289"/>
          <p:cNvSpPr txBox="1"/>
          <p:nvPr>
            <p:ph type="title"/>
          </p:nvPr>
        </p:nvSpPr>
        <p:spPr>
          <a:xfrm>
            <a:off x="311700" y="79950"/>
            <a:ext cx="8520600" cy="572700"/>
          </a:xfrm>
          <a:prstGeom prst="rect">
            <a:avLst/>
          </a:prstGeom>
        </p:spPr>
        <p:txBody>
          <a:bodyPr anchorCtr="0" anchor="t" bIns="91425" lIns="91425" rIns="91425" tIns="91425">
            <a:noAutofit/>
          </a:bodyPr>
          <a:lstStyle/>
          <a:p>
            <a:pPr lvl="0" rtl="0" algn="ctr">
              <a:spcBef>
                <a:spcPts val="0"/>
              </a:spcBef>
              <a:buNone/>
            </a:pPr>
            <a:r>
              <a:rPr lang="en"/>
              <a:t>Sketch helped design our UI,</a:t>
            </a:r>
          </a:p>
        </p:txBody>
      </p:sp>
      <p:pic>
        <p:nvPicPr>
          <p:cNvPr descr="Screen Shot.png" id="290" name="Shape 290"/>
          <p:cNvPicPr preferRelativeResize="0"/>
          <p:nvPr/>
        </p:nvPicPr>
        <p:blipFill>
          <a:blip r:embed="rId3">
            <a:alphaModFix/>
          </a:blip>
          <a:stretch>
            <a:fillRect/>
          </a:stretch>
        </p:blipFill>
        <p:spPr>
          <a:xfrm>
            <a:off x="403663" y="1218774"/>
            <a:ext cx="8336676" cy="3642350"/>
          </a:xfrm>
          <a:prstGeom prst="rect">
            <a:avLst/>
          </a:prstGeom>
          <a:noFill/>
          <a:ln>
            <a:noFill/>
          </a:ln>
        </p:spPr>
      </p:pic>
      <p:pic>
        <p:nvPicPr>
          <p:cNvPr id="291" name="Shape 291"/>
          <p:cNvPicPr preferRelativeResize="0"/>
          <p:nvPr/>
        </p:nvPicPr>
        <p:blipFill rotWithShape="1">
          <a:blip r:embed="rId4">
            <a:alphaModFix/>
          </a:blip>
          <a:srcRect b="0" l="29287" r="28669" t="0"/>
          <a:stretch/>
        </p:blipFill>
        <p:spPr>
          <a:xfrm>
            <a:off x="3695662" y="708625"/>
            <a:ext cx="1752698" cy="1148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295" name="Shape 295"/>
        <p:cNvGrpSpPr/>
        <p:nvPr/>
      </p:nvGrpSpPr>
      <p:grpSpPr>
        <a:xfrm>
          <a:off x="0" y="0"/>
          <a:ext cx="0" cy="0"/>
          <a:chOff x="0" y="0"/>
          <a:chExt cx="0" cy="0"/>
        </a:xfrm>
      </p:grpSpPr>
      <p:sp>
        <p:nvSpPr>
          <p:cNvPr id="296" name="Shape 296"/>
          <p:cNvSpPr txBox="1"/>
          <p:nvPr>
            <p:ph type="title"/>
          </p:nvPr>
        </p:nvSpPr>
        <p:spPr>
          <a:xfrm>
            <a:off x="311700" y="79950"/>
            <a:ext cx="8520600" cy="572700"/>
          </a:xfrm>
          <a:prstGeom prst="rect">
            <a:avLst/>
          </a:prstGeom>
        </p:spPr>
        <p:txBody>
          <a:bodyPr anchorCtr="0" anchor="t" bIns="91425" lIns="91425" rIns="91425" tIns="91425">
            <a:noAutofit/>
          </a:bodyPr>
          <a:lstStyle/>
          <a:p>
            <a:pPr lvl="0" rtl="0" algn="ctr">
              <a:spcBef>
                <a:spcPts val="0"/>
              </a:spcBef>
              <a:buNone/>
            </a:pPr>
            <a:r>
              <a:rPr lang="en"/>
              <a:t>Marvel brought it to life</a:t>
            </a:r>
          </a:p>
        </p:txBody>
      </p:sp>
      <p:pic>
        <p:nvPicPr>
          <p:cNvPr id="297" name="Shape 297"/>
          <p:cNvPicPr preferRelativeResize="0"/>
          <p:nvPr/>
        </p:nvPicPr>
        <p:blipFill>
          <a:blip r:embed="rId3">
            <a:alphaModFix/>
          </a:blip>
          <a:stretch>
            <a:fillRect/>
          </a:stretch>
        </p:blipFill>
        <p:spPr>
          <a:xfrm>
            <a:off x="1002175" y="809175"/>
            <a:ext cx="7131974" cy="4011749"/>
          </a:xfrm>
          <a:prstGeom prst="rect">
            <a:avLst/>
          </a:prstGeom>
          <a:noFill/>
          <a:ln>
            <a:noFill/>
          </a:ln>
        </p:spPr>
      </p:pic>
      <p:pic>
        <p:nvPicPr>
          <p:cNvPr descr="Image result for marvel prototyping" id="298" name="Shape 298"/>
          <p:cNvPicPr preferRelativeResize="0"/>
          <p:nvPr/>
        </p:nvPicPr>
        <p:blipFill rotWithShape="1">
          <a:blip r:embed="rId4">
            <a:alphaModFix/>
          </a:blip>
          <a:srcRect b="41552" l="0" r="0" t="32779"/>
          <a:stretch/>
        </p:blipFill>
        <p:spPr>
          <a:xfrm>
            <a:off x="3456350" y="1065100"/>
            <a:ext cx="2231300" cy="57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302" name="Shape 302"/>
        <p:cNvGrpSpPr/>
        <p:nvPr/>
      </p:nvGrpSpPr>
      <p:grpSpPr>
        <a:xfrm>
          <a:off x="0" y="0"/>
          <a:ext cx="0" cy="0"/>
          <a:chOff x="0" y="0"/>
          <a:chExt cx="0" cy="0"/>
        </a:xfrm>
      </p:grpSpPr>
      <p:sp>
        <p:nvSpPr>
          <p:cNvPr id="303" name="Shape 30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a:t>Limitations &amp; Trade-Offs</a:t>
            </a:r>
          </a:p>
        </p:txBody>
      </p:sp>
      <p:sp>
        <p:nvSpPr>
          <p:cNvPr id="304" name="Shape 30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lnSpc>
                <a:spcPct val="100000"/>
              </a:lnSpc>
              <a:spcBef>
                <a:spcPts val="0"/>
              </a:spcBef>
              <a:buClr>
                <a:schemeClr val="dk1"/>
              </a:buClr>
              <a:buSzPct val="100000"/>
            </a:pPr>
            <a:r>
              <a:rPr lang="en" sz="2000">
                <a:solidFill>
                  <a:schemeClr val="dk1"/>
                </a:solidFill>
              </a:rPr>
              <a:t>Only 1 event and 1 restaurant support “full” functionality</a:t>
            </a:r>
          </a:p>
          <a:p>
            <a:pPr indent="-355600" lvl="0" marL="457200" rtl="0">
              <a:lnSpc>
                <a:spcPct val="100000"/>
              </a:lnSpc>
              <a:spcBef>
                <a:spcPts val="0"/>
              </a:spcBef>
              <a:buClr>
                <a:srgbClr val="000000"/>
              </a:buClr>
              <a:buSzPct val="100000"/>
            </a:pPr>
            <a:r>
              <a:rPr lang="en" sz="2000">
                <a:solidFill>
                  <a:srgbClr val="000000"/>
                </a:solidFill>
              </a:rPr>
              <a:t>Static Content</a:t>
            </a:r>
          </a:p>
          <a:p>
            <a:pPr indent="-355600" lvl="1" marL="914400" rtl="0">
              <a:lnSpc>
                <a:spcPct val="100000"/>
              </a:lnSpc>
              <a:spcBef>
                <a:spcPts val="0"/>
              </a:spcBef>
              <a:buClr>
                <a:srgbClr val="000000"/>
              </a:buClr>
              <a:buSzPct val="100000"/>
            </a:pPr>
            <a:r>
              <a:rPr lang="en" sz="2000">
                <a:solidFill>
                  <a:srgbClr val="000000"/>
                </a:solidFill>
              </a:rPr>
              <a:t>Typing</a:t>
            </a:r>
          </a:p>
          <a:p>
            <a:pPr indent="-355600" lvl="1" marL="914400" rtl="0">
              <a:lnSpc>
                <a:spcPct val="100000"/>
              </a:lnSpc>
              <a:spcBef>
                <a:spcPts val="0"/>
              </a:spcBef>
              <a:buClr>
                <a:srgbClr val="000000"/>
              </a:buClr>
              <a:buSzPct val="100000"/>
            </a:pPr>
            <a:r>
              <a:rPr lang="en" sz="2000">
                <a:solidFill>
                  <a:srgbClr val="000000"/>
                </a:solidFill>
              </a:rPr>
              <a:t>Scrolling</a:t>
            </a:r>
          </a:p>
          <a:p>
            <a:pPr indent="-355600" lvl="1" marL="914400" rtl="0">
              <a:lnSpc>
                <a:spcPct val="100000"/>
              </a:lnSpc>
              <a:spcBef>
                <a:spcPts val="0"/>
              </a:spcBef>
              <a:buClr>
                <a:srgbClr val="000000"/>
              </a:buClr>
              <a:buSzPct val="100000"/>
            </a:pPr>
            <a:r>
              <a:rPr lang="en" sz="2000">
                <a:solidFill>
                  <a:srgbClr val="000000"/>
                </a:solidFill>
              </a:rPr>
              <a:t>User updates not always reflected (back buttons)</a:t>
            </a:r>
          </a:p>
          <a:p>
            <a:pPr indent="-355600" lvl="0" marL="457200" marR="0" rtl="0" algn="l">
              <a:lnSpc>
                <a:spcPct val="100000"/>
              </a:lnSpc>
              <a:spcBef>
                <a:spcPts val="0"/>
              </a:spcBef>
              <a:spcAft>
                <a:spcPts val="1600"/>
              </a:spcAft>
              <a:buClr>
                <a:srgbClr val="000000"/>
              </a:buClr>
              <a:buSzPct val="100000"/>
              <a:buFont typeface="Arial"/>
            </a:pPr>
            <a:r>
              <a:rPr lang="en" sz="2000">
                <a:solidFill>
                  <a:schemeClr val="dk1"/>
                </a:solidFill>
              </a:rPr>
              <a:t>Non-Functional Features</a:t>
            </a:r>
          </a:p>
          <a:p>
            <a:pPr indent="-355600" lvl="1" marL="914400" marR="0" rtl="0" algn="l">
              <a:lnSpc>
                <a:spcPct val="100000"/>
              </a:lnSpc>
              <a:spcBef>
                <a:spcPts val="0"/>
              </a:spcBef>
              <a:spcAft>
                <a:spcPts val="1600"/>
              </a:spcAft>
              <a:buClr>
                <a:srgbClr val="000000"/>
              </a:buClr>
              <a:buSzPct val="100000"/>
              <a:buFont typeface="Arial"/>
            </a:pPr>
            <a:r>
              <a:rPr lang="en" sz="2000">
                <a:solidFill>
                  <a:schemeClr val="dk1"/>
                </a:solidFill>
              </a:rPr>
              <a:t>Filters</a:t>
            </a:r>
          </a:p>
          <a:p>
            <a:pPr indent="-355600" lvl="1" marL="914400" rtl="0">
              <a:lnSpc>
                <a:spcPct val="100000"/>
              </a:lnSpc>
              <a:spcBef>
                <a:spcPts val="0"/>
              </a:spcBef>
              <a:buClr>
                <a:schemeClr val="dk1"/>
              </a:buClr>
              <a:buSzPct val="100000"/>
            </a:pPr>
            <a:r>
              <a:rPr lang="en" sz="2000">
                <a:solidFill>
                  <a:schemeClr val="dk1"/>
                </a:solidFill>
              </a:rPr>
              <a:t>Search</a:t>
            </a:r>
          </a:p>
          <a:p>
            <a:pPr indent="-355600" lvl="1" marL="914400" rtl="0">
              <a:lnSpc>
                <a:spcPct val="100000"/>
              </a:lnSpc>
              <a:spcBef>
                <a:spcPts val="0"/>
              </a:spcBef>
              <a:buClr>
                <a:schemeClr val="dk1"/>
              </a:buClr>
              <a:buSzPct val="100000"/>
            </a:pPr>
            <a:r>
              <a:rPr lang="en" sz="2000">
                <a:solidFill>
                  <a:schemeClr val="dk1"/>
                </a:solidFill>
              </a:rPr>
              <a:t>Messaging</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Pay no attention to the man behind the curtain...</a:t>
            </a:r>
          </a:p>
        </p:txBody>
      </p:sp>
      <p:sp>
        <p:nvSpPr>
          <p:cNvPr id="310" name="Shape 310"/>
          <p:cNvSpPr txBox="1"/>
          <p:nvPr>
            <p:ph idx="1" type="body"/>
          </p:nvPr>
        </p:nvSpPr>
        <p:spPr>
          <a:xfrm>
            <a:off x="311700" y="1152475"/>
            <a:ext cx="8520600" cy="3416400"/>
          </a:xfrm>
          <a:prstGeom prst="rect">
            <a:avLst/>
          </a:prstGeom>
          <a:ln>
            <a:noFill/>
          </a:ln>
        </p:spPr>
        <p:txBody>
          <a:bodyPr anchorCtr="0" anchor="t" bIns="91425" lIns="91425" rIns="91425" tIns="91425">
            <a:noAutofit/>
          </a:bodyPr>
          <a:lstStyle/>
          <a:p>
            <a:pPr indent="-228600" lvl="0" marL="457200" rtl="0">
              <a:spcBef>
                <a:spcPts val="0"/>
              </a:spcBef>
              <a:buClr>
                <a:srgbClr val="000000"/>
              </a:buClr>
            </a:pPr>
            <a:r>
              <a:rPr lang="en">
                <a:solidFill>
                  <a:srgbClr val="000000"/>
                </a:solidFill>
              </a:rPr>
              <a:t>Restriction, Restaurant, and Event Selection</a:t>
            </a:r>
          </a:p>
          <a:p>
            <a:pPr indent="-228600" lvl="0" marL="457200" rtl="0">
              <a:spcBef>
                <a:spcPts val="0"/>
              </a:spcBef>
              <a:buClr>
                <a:srgbClr val="000000"/>
              </a:buClr>
            </a:pPr>
            <a:r>
              <a:rPr lang="en">
                <a:solidFill>
                  <a:srgbClr val="000000"/>
                </a:solidFill>
              </a:rPr>
              <a:t>Event creation details</a:t>
            </a:r>
          </a:p>
          <a:p>
            <a:pPr indent="-228600" lvl="0" marL="457200" rtl="0">
              <a:spcBef>
                <a:spcPts val="0"/>
              </a:spcBef>
              <a:buClr>
                <a:srgbClr val="000000"/>
              </a:buClr>
            </a:pPr>
            <a:r>
              <a:rPr lang="en">
                <a:solidFill>
                  <a:srgbClr val="000000"/>
                </a:solidFill>
              </a:rPr>
              <a:t>Restaurant typed search</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314" name="Shape 314"/>
        <p:cNvGrpSpPr/>
        <p:nvPr/>
      </p:nvGrpSpPr>
      <p:grpSpPr>
        <a:xfrm>
          <a:off x="0" y="0"/>
          <a:ext cx="0" cy="0"/>
          <a:chOff x="0" y="0"/>
          <a:chExt cx="0" cy="0"/>
        </a:xfrm>
      </p:grpSpPr>
      <p:sp>
        <p:nvSpPr>
          <p:cNvPr id="315" name="Shape 3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a:t>Hard-coded Features</a:t>
            </a:r>
          </a:p>
        </p:txBody>
      </p:sp>
      <p:sp>
        <p:nvSpPr>
          <p:cNvPr id="316" name="Shape 31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lnSpc>
                <a:spcPct val="100000"/>
              </a:lnSpc>
              <a:spcBef>
                <a:spcPts val="0"/>
              </a:spcBef>
              <a:buClr>
                <a:schemeClr val="dk1"/>
              </a:buClr>
              <a:buSzPct val="100000"/>
            </a:pPr>
            <a:r>
              <a:rPr lang="en" sz="2000">
                <a:solidFill>
                  <a:schemeClr val="dk1"/>
                </a:solidFill>
              </a:rPr>
              <a:t>Restaurant List</a:t>
            </a:r>
          </a:p>
          <a:p>
            <a:pPr indent="-355600" lvl="0" marL="457200" rtl="0">
              <a:lnSpc>
                <a:spcPct val="100000"/>
              </a:lnSpc>
              <a:spcBef>
                <a:spcPts val="0"/>
              </a:spcBef>
              <a:buClr>
                <a:schemeClr val="dk1"/>
              </a:buClr>
              <a:buSzPct val="100000"/>
            </a:pPr>
            <a:r>
              <a:rPr lang="en" sz="2000">
                <a:solidFill>
                  <a:schemeClr val="dk1"/>
                </a:solidFill>
              </a:rPr>
              <a:t>Restaurant Ratings and Reviews</a:t>
            </a:r>
          </a:p>
          <a:p>
            <a:pPr indent="-355600" lvl="0" marL="457200" rtl="0">
              <a:lnSpc>
                <a:spcPct val="100000"/>
              </a:lnSpc>
              <a:spcBef>
                <a:spcPts val="0"/>
              </a:spcBef>
              <a:buClr>
                <a:schemeClr val="dk1"/>
              </a:buClr>
              <a:buSzPct val="100000"/>
            </a:pPr>
            <a:r>
              <a:rPr lang="en" sz="2000">
                <a:solidFill>
                  <a:schemeClr val="dk1"/>
                </a:solidFill>
              </a:rPr>
              <a:t>Events List</a:t>
            </a:r>
          </a:p>
          <a:p>
            <a:pPr indent="-355600" lvl="0" marL="457200" rtl="0">
              <a:lnSpc>
                <a:spcPct val="100000"/>
              </a:lnSpc>
              <a:spcBef>
                <a:spcPts val="0"/>
              </a:spcBef>
              <a:buClr>
                <a:schemeClr val="dk1"/>
              </a:buClr>
              <a:buSzPct val="100000"/>
            </a:pPr>
            <a:r>
              <a:rPr lang="en" sz="2000">
                <a:solidFill>
                  <a:schemeClr val="dk1"/>
                </a:solidFill>
              </a:rPr>
              <a:t>Event Group Chat Messages</a:t>
            </a:r>
          </a:p>
          <a:p>
            <a:pPr indent="-355600" lvl="0" marL="457200" rtl="0">
              <a:lnSpc>
                <a:spcPct val="100000"/>
              </a:lnSpc>
              <a:spcBef>
                <a:spcPts val="0"/>
              </a:spcBef>
              <a:buClr>
                <a:schemeClr val="dk1"/>
              </a:buClr>
              <a:buSzPct val="100000"/>
            </a:pPr>
            <a:r>
              <a:rPr lang="en" sz="2000">
                <a:solidFill>
                  <a:schemeClr val="dk1"/>
                </a:solidFill>
              </a:rPr>
              <a:t>Other Users</a:t>
            </a:r>
          </a:p>
          <a:p>
            <a:pPr indent="-355600" lvl="0" marL="457200" rtl="0">
              <a:lnSpc>
                <a:spcPct val="100000"/>
              </a:lnSpc>
              <a:spcBef>
                <a:spcPts val="0"/>
              </a:spcBef>
              <a:buClr>
                <a:schemeClr val="dk1"/>
              </a:buClr>
              <a:buSzPct val="100000"/>
            </a:pPr>
            <a:r>
              <a:rPr lang="en" sz="2000">
                <a:solidFill>
                  <a:schemeClr val="dk1"/>
                </a:solidFill>
              </a:rPr>
              <a:t>Restrictions List</a:t>
            </a:r>
          </a:p>
          <a:p>
            <a:pPr lvl="0" rtl="0">
              <a:lnSpc>
                <a:spcPct val="100000"/>
              </a:lnSpc>
              <a:spcBef>
                <a:spcPts val="0"/>
              </a:spcBef>
              <a:buNone/>
            </a:pPr>
            <a:r>
              <a:t/>
            </a:r>
            <a:endParaRPr sz="2000">
              <a:solidFill>
                <a:schemeClr val="dk1"/>
              </a:solidFill>
            </a:endParaRPr>
          </a:p>
          <a:p>
            <a:pPr lvl="0" rtl="0">
              <a:lnSpc>
                <a:spcPct val="100000"/>
              </a:lnSpc>
              <a:spcBef>
                <a:spcPts val="0"/>
              </a:spcBef>
              <a:buNone/>
            </a:pPr>
            <a:r>
              <a:t/>
            </a:r>
            <a:endParaRPr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320" name="Shape 320"/>
        <p:cNvGrpSpPr/>
        <p:nvPr/>
      </p:nvGrpSpPr>
      <p:grpSpPr>
        <a:xfrm>
          <a:off x="0" y="0"/>
          <a:ext cx="0" cy="0"/>
          <a:chOff x="0" y="0"/>
          <a:chExt cx="0" cy="0"/>
        </a:xfrm>
      </p:grpSpPr>
      <p:pic>
        <p:nvPicPr>
          <p:cNvPr descr="500_F_38913068_3nxg6gV3V6Kuqcqze95bn6L1EIH4Bgj5 (2).jpg" id="321" name="Shape 321"/>
          <p:cNvPicPr preferRelativeResize="0"/>
          <p:nvPr/>
        </p:nvPicPr>
        <p:blipFill rotWithShape="1">
          <a:blip r:embed="rId3">
            <a:alphaModFix/>
          </a:blip>
          <a:srcRect b="11063" l="0" r="0" t="0"/>
          <a:stretch/>
        </p:blipFill>
        <p:spPr>
          <a:xfrm>
            <a:off x="0" y="2958899"/>
            <a:ext cx="9144000" cy="2184599"/>
          </a:xfrm>
          <a:prstGeom prst="rect">
            <a:avLst/>
          </a:prstGeom>
          <a:noFill/>
          <a:ln>
            <a:noFill/>
          </a:ln>
        </p:spPr>
      </p:pic>
      <p:sp>
        <p:nvSpPr>
          <p:cNvPr id="322" name="Shape 322"/>
          <p:cNvSpPr txBox="1"/>
          <p:nvPr>
            <p:ph type="ctrTitle"/>
          </p:nvPr>
        </p:nvSpPr>
        <p:spPr>
          <a:xfrm>
            <a:off x="0" y="0"/>
            <a:ext cx="9144000" cy="2366100"/>
          </a:xfrm>
          <a:prstGeom prst="rect">
            <a:avLst/>
          </a:prstGeom>
        </p:spPr>
        <p:txBody>
          <a:bodyPr anchorCtr="0" anchor="b" bIns="91425" lIns="91425" rIns="91425" tIns="91425">
            <a:noAutofit/>
          </a:bodyPr>
          <a:lstStyle/>
          <a:p>
            <a:pPr lvl="0" rtl="0">
              <a:spcBef>
                <a:spcPts val="0"/>
              </a:spcBef>
              <a:buNone/>
            </a:pPr>
            <a:r>
              <a:rPr lang="en"/>
              <a:t>Prototype</a:t>
            </a:r>
          </a:p>
        </p:txBody>
      </p:sp>
      <p:sp>
        <p:nvSpPr>
          <p:cNvPr id="323" name="Shape 323"/>
          <p:cNvSpPr txBox="1"/>
          <p:nvPr>
            <p:ph idx="1" type="subTitle"/>
          </p:nvPr>
        </p:nvSpPr>
        <p:spPr>
          <a:xfrm>
            <a:off x="0" y="2148325"/>
            <a:ext cx="9144000" cy="792600"/>
          </a:xfrm>
          <a:prstGeom prst="rect">
            <a:avLst/>
          </a:prstGeom>
        </p:spPr>
        <p:txBody>
          <a:bodyPr anchorCtr="0" anchor="t" bIns="91425" lIns="91425" rIns="91425" tIns="91425">
            <a:noAutofit/>
          </a:bodyPr>
          <a:lstStyle/>
          <a:p>
            <a:pPr lvl="0" rtl="0">
              <a:spcBef>
                <a:spcPts val="0"/>
              </a:spcBef>
              <a:buNone/>
            </a:pPr>
            <a:r>
              <a:rPr lang="en"/>
              <a:t>Additional Images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327" name="Shape 327"/>
        <p:cNvGrpSpPr/>
        <p:nvPr/>
      </p:nvGrpSpPr>
      <p:grpSpPr>
        <a:xfrm>
          <a:off x="0" y="0"/>
          <a:ext cx="0" cy="0"/>
          <a:chOff x="0" y="0"/>
          <a:chExt cx="0" cy="0"/>
        </a:xfrm>
      </p:grpSpPr>
      <p:sp>
        <p:nvSpPr>
          <p:cNvPr id="328" name="Shape 328"/>
          <p:cNvSpPr txBox="1"/>
          <p:nvPr>
            <p:ph type="title"/>
          </p:nvPr>
        </p:nvSpPr>
        <p:spPr>
          <a:xfrm>
            <a:off x="311700" y="140225"/>
            <a:ext cx="8520600" cy="572700"/>
          </a:xfrm>
          <a:prstGeom prst="rect">
            <a:avLst/>
          </a:prstGeom>
        </p:spPr>
        <p:txBody>
          <a:bodyPr anchorCtr="0" anchor="t" bIns="91425" lIns="91425" rIns="91425" tIns="91425">
            <a:noAutofit/>
          </a:bodyPr>
          <a:lstStyle/>
          <a:p>
            <a:pPr lvl="0" rtl="0" algn="ctr">
              <a:spcBef>
                <a:spcPts val="0"/>
              </a:spcBef>
              <a:buNone/>
            </a:pPr>
            <a:r>
              <a:rPr lang="en"/>
              <a:t>Registration/Sign-In</a:t>
            </a:r>
          </a:p>
        </p:txBody>
      </p:sp>
      <p:pic>
        <p:nvPicPr>
          <p:cNvPr id="329" name="Shape 329"/>
          <p:cNvPicPr preferRelativeResize="0"/>
          <p:nvPr/>
        </p:nvPicPr>
        <p:blipFill rotWithShape="1">
          <a:blip r:embed="rId3">
            <a:alphaModFix/>
          </a:blip>
          <a:srcRect b="0" l="4150" r="0" t="0"/>
          <a:stretch/>
        </p:blipFill>
        <p:spPr>
          <a:xfrm>
            <a:off x="384877" y="858053"/>
            <a:ext cx="1934959" cy="3813195"/>
          </a:xfrm>
          <a:prstGeom prst="rect">
            <a:avLst/>
          </a:prstGeom>
          <a:noFill/>
          <a:ln>
            <a:noFill/>
          </a:ln>
        </p:spPr>
      </p:pic>
      <p:pic>
        <p:nvPicPr>
          <p:cNvPr id="330" name="Shape 330"/>
          <p:cNvPicPr preferRelativeResize="0"/>
          <p:nvPr/>
        </p:nvPicPr>
        <p:blipFill rotWithShape="1">
          <a:blip r:embed="rId4">
            <a:alphaModFix/>
          </a:blip>
          <a:srcRect b="675" l="0" r="0" t="0"/>
          <a:stretch/>
        </p:blipFill>
        <p:spPr>
          <a:xfrm>
            <a:off x="384877" y="853451"/>
            <a:ext cx="2004155" cy="3822397"/>
          </a:xfrm>
          <a:prstGeom prst="rect">
            <a:avLst/>
          </a:prstGeom>
          <a:noFill/>
          <a:ln>
            <a:noFill/>
          </a:ln>
        </p:spPr>
      </p:pic>
      <p:pic>
        <p:nvPicPr>
          <p:cNvPr id="331" name="Shape 331"/>
          <p:cNvPicPr preferRelativeResize="0"/>
          <p:nvPr/>
        </p:nvPicPr>
        <p:blipFill>
          <a:blip r:embed="rId5">
            <a:alphaModFix/>
          </a:blip>
          <a:stretch>
            <a:fillRect/>
          </a:stretch>
        </p:blipFill>
        <p:spPr>
          <a:xfrm>
            <a:off x="4538971" y="855976"/>
            <a:ext cx="1977776" cy="3822398"/>
          </a:xfrm>
          <a:prstGeom prst="rect">
            <a:avLst/>
          </a:prstGeom>
          <a:noFill/>
          <a:ln>
            <a:noFill/>
          </a:ln>
        </p:spPr>
      </p:pic>
      <p:pic>
        <p:nvPicPr>
          <p:cNvPr id="332" name="Shape 332"/>
          <p:cNvPicPr preferRelativeResize="0"/>
          <p:nvPr/>
        </p:nvPicPr>
        <p:blipFill>
          <a:blip r:embed="rId6">
            <a:alphaModFix/>
          </a:blip>
          <a:stretch>
            <a:fillRect/>
          </a:stretch>
        </p:blipFill>
        <p:spPr>
          <a:xfrm>
            <a:off x="6632397" y="858053"/>
            <a:ext cx="1977777" cy="3818243"/>
          </a:xfrm>
          <a:prstGeom prst="rect">
            <a:avLst/>
          </a:prstGeom>
          <a:noFill/>
          <a:ln>
            <a:noFill/>
          </a:ln>
        </p:spPr>
      </p:pic>
      <p:sp>
        <p:nvSpPr>
          <p:cNvPr id="333" name="Shape 333"/>
          <p:cNvSpPr/>
          <p:nvPr/>
        </p:nvSpPr>
        <p:spPr>
          <a:xfrm>
            <a:off x="8258390" y="1767147"/>
            <a:ext cx="201600" cy="1977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4" name="Shape 334"/>
          <p:cNvSpPr/>
          <p:nvPr/>
        </p:nvSpPr>
        <p:spPr>
          <a:xfrm>
            <a:off x="4701133" y="1556634"/>
            <a:ext cx="1653000" cy="2487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5" name="Shape 335"/>
          <p:cNvSpPr/>
          <p:nvPr/>
        </p:nvSpPr>
        <p:spPr>
          <a:xfrm>
            <a:off x="8173789" y="1441785"/>
            <a:ext cx="253800" cy="1278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36" name="Shape 336"/>
          <p:cNvPicPr preferRelativeResize="0"/>
          <p:nvPr/>
        </p:nvPicPr>
        <p:blipFill rotWithShape="1">
          <a:blip r:embed="rId3">
            <a:alphaModFix/>
          </a:blip>
          <a:srcRect b="0" l="4150" r="0" t="0"/>
          <a:stretch/>
        </p:blipFill>
        <p:spPr>
          <a:xfrm>
            <a:off x="2496522" y="853451"/>
            <a:ext cx="1934959" cy="3813195"/>
          </a:xfrm>
          <a:prstGeom prst="rect">
            <a:avLst/>
          </a:prstGeom>
          <a:noFill/>
          <a:ln>
            <a:noFill/>
          </a:ln>
        </p:spPr>
      </p:pic>
      <p:cxnSp>
        <p:nvCxnSpPr>
          <p:cNvPr id="337" name="Shape 337"/>
          <p:cNvCxnSpPr/>
          <p:nvPr/>
        </p:nvCxnSpPr>
        <p:spPr>
          <a:xfrm flipH="1" rot="10800000">
            <a:off x="1894498" y="2405289"/>
            <a:ext cx="728700" cy="637800"/>
          </a:xfrm>
          <a:prstGeom prst="straightConnector1">
            <a:avLst/>
          </a:prstGeom>
          <a:noFill/>
          <a:ln cap="flat" cmpd="sng" w="19050">
            <a:solidFill>
              <a:srgbClr val="FF0000"/>
            </a:solidFill>
            <a:prstDash val="solid"/>
            <a:round/>
            <a:headEnd len="lg" w="lg" type="none"/>
            <a:tailEnd len="lg" w="lg" type="triangle"/>
          </a:ln>
        </p:spPr>
      </p:cxnSp>
      <p:cxnSp>
        <p:nvCxnSpPr>
          <p:cNvPr id="338" name="Shape 338"/>
          <p:cNvCxnSpPr/>
          <p:nvPr/>
        </p:nvCxnSpPr>
        <p:spPr>
          <a:xfrm flipH="1" rot="10800000">
            <a:off x="4028816" y="1920242"/>
            <a:ext cx="631200" cy="1078200"/>
          </a:xfrm>
          <a:prstGeom prst="straightConnector1">
            <a:avLst/>
          </a:prstGeom>
          <a:noFill/>
          <a:ln cap="flat" cmpd="sng" w="19050">
            <a:solidFill>
              <a:srgbClr val="FF0000"/>
            </a:solidFill>
            <a:prstDash val="solid"/>
            <a:round/>
            <a:headEnd len="lg" w="lg" type="none"/>
            <a:tailEnd len="lg" w="lg" type="triangle"/>
          </a:ln>
        </p:spPr>
      </p:cxnSp>
      <p:cxnSp>
        <p:nvCxnSpPr>
          <p:cNvPr id="339" name="Shape 339"/>
          <p:cNvCxnSpPr/>
          <p:nvPr/>
        </p:nvCxnSpPr>
        <p:spPr>
          <a:xfrm flipH="1">
            <a:off x="4373629" y="1505592"/>
            <a:ext cx="403500" cy="644400"/>
          </a:xfrm>
          <a:prstGeom prst="straightConnector1">
            <a:avLst/>
          </a:prstGeom>
          <a:noFill/>
          <a:ln cap="flat" cmpd="sng" w="19050">
            <a:solidFill>
              <a:srgbClr val="FF0000"/>
            </a:solidFill>
            <a:prstDash val="solid"/>
            <a:round/>
            <a:headEnd len="lg" w="lg" type="none"/>
            <a:tailEnd len="lg" w="lg" type="triangle"/>
          </a:ln>
        </p:spPr>
      </p:cxnSp>
      <p:sp>
        <p:nvSpPr>
          <p:cNvPr id="340" name="Shape 340"/>
          <p:cNvSpPr/>
          <p:nvPr/>
        </p:nvSpPr>
        <p:spPr>
          <a:xfrm>
            <a:off x="4373645" y="795850"/>
            <a:ext cx="2531440" cy="652329"/>
          </a:xfrm>
          <a:custGeom>
            <a:pathLst>
              <a:path extrusionOk="0" h="27644" w="103546">
                <a:moveTo>
                  <a:pt x="103546" y="27644"/>
                </a:moveTo>
                <a:cubicBezTo>
                  <a:pt x="96291" y="23048"/>
                  <a:pt x="77276" y="1149"/>
                  <a:pt x="60019" y="68"/>
                </a:cubicBezTo>
                <a:cubicBezTo>
                  <a:pt x="42761" y="-1013"/>
                  <a:pt x="10003" y="17640"/>
                  <a:pt x="0" y="21155"/>
                </a:cubicBezTo>
              </a:path>
            </a:pathLst>
          </a:custGeom>
          <a:noFill/>
          <a:ln cap="flat" cmpd="sng" w="19050">
            <a:solidFill>
              <a:srgbClr val="FF0000"/>
            </a:solidFill>
            <a:prstDash val="solid"/>
            <a:round/>
            <a:headEnd len="lg" w="lg" type="none"/>
            <a:tailEnd len="lg" w="lg" type="triangle"/>
          </a:ln>
        </p:spPr>
      </p:sp>
      <p:sp>
        <p:nvSpPr>
          <p:cNvPr id="341" name="Shape 341"/>
          <p:cNvSpPr/>
          <p:nvPr/>
        </p:nvSpPr>
        <p:spPr>
          <a:xfrm>
            <a:off x="2213357" y="3217899"/>
            <a:ext cx="1603982" cy="127712"/>
          </a:xfrm>
          <a:custGeom>
            <a:pathLst>
              <a:path extrusionOk="0" h="6331" w="66507">
                <a:moveTo>
                  <a:pt x="66507" y="0"/>
                </a:moveTo>
                <a:cubicBezTo>
                  <a:pt x="58396" y="1036"/>
                  <a:pt x="28927" y="5767"/>
                  <a:pt x="17843" y="6218"/>
                </a:cubicBezTo>
                <a:cubicBezTo>
                  <a:pt x="6758" y="6668"/>
                  <a:pt x="2973" y="3288"/>
                  <a:pt x="0" y="2703"/>
                </a:cubicBezTo>
              </a:path>
            </a:pathLst>
          </a:custGeom>
          <a:noFill/>
          <a:ln cap="flat" cmpd="sng" w="19050">
            <a:solidFill>
              <a:srgbClr val="FF0000"/>
            </a:solidFill>
            <a:prstDash val="solid"/>
            <a:round/>
            <a:headEnd len="lg" w="lg" type="none"/>
            <a:tailEnd len="lg" w="lg" type="triangle"/>
          </a:ln>
        </p:spPr>
      </p:sp>
      <p:sp>
        <p:nvSpPr>
          <p:cNvPr id="342" name="Shape 342"/>
          <p:cNvSpPr/>
          <p:nvPr/>
        </p:nvSpPr>
        <p:spPr>
          <a:xfrm>
            <a:off x="261237" y="2947401"/>
            <a:ext cx="553152" cy="797453"/>
          </a:xfrm>
          <a:custGeom>
            <a:pathLst>
              <a:path extrusionOk="0" h="33794" w="22981">
                <a:moveTo>
                  <a:pt x="22981" y="0"/>
                </a:moveTo>
                <a:cubicBezTo>
                  <a:pt x="19916" y="2703"/>
                  <a:pt x="8426" y="10588"/>
                  <a:pt x="4596" y="16221"/>
                </a:cubicBezTo>
                <a:cubicBezTo>
                  <a:pt x="765" y="21853"/>
                  <a:pt x="766" y="30865"/>
                  <a:pt x="0" y="33794"/>
                </a:cubicBezTo>
              </a:path>
            </a:pathLst>
          </a:custGeom>
          <a:noFill/>
          <a:ln cap="flat" cmpd="sng" w="19050">
            <a:solidFill>
              <a:srgbClr val="FF0000"/>
            </a:solidFill>
            <a:prstDash val="solid"/>
            <a:round/>
            <a:headEnd len="lg" w="lg" type="none"/>
            <a:tailEnd len="lg" w="lg" type="triangle"/>
          </a:ln>
        </p:spPr>
      </p:sp>
      <p:sp>
        <p:nvSpPr>
          <p:cNvPr id="343" name="Shape 343"/>
          <p:cNvSpPr/>
          <p:nvPr/>
        </p:nvSpPr>
        <p:spPr>
          <a:xfrm>
            <a:off x="261237" y="3413122"/>
            <a:ext cx="553096" cy="248897"/>
          </a:xfrm>
          <a:custGeom>
            <a:pathLst>
              <a:path extrusionOk="0" h="9733" w="23521">
                <a:moveTo>
                  <a:pt x="23521" y="0"/>
                </a:moveTo>
                <a:cubicBezTo>
                  <a:pt x="21583" y="270"/>
                  <a:pt x="15815" y="0"/>
                  <a:pt x="11895" y="1622"/>
                </a:cubicBezTo>
                <a:cubicBezTo>
                  <a:pt x="7974" y="3244"/>
                  <a:pt x="1982" y="8381"/>
                  <a:pt x="0" y="9733"/>
                </a:cubicBezTo>
              </a:path>
            </a:pathLst>
          </a:custGeom>
          <a:noFill/>
          <a:ln cap="flat" cmpd="sng" w="19050">
            <a:solidFill>
              <a:srgbClr val="FF0000"/>
            </a:solidFill>
            <a:prstDash val="solid"/>
            <a:round/>
            <a:headEnd len="lg" w="lg" type="none"/>
            <a:tailEnd len="lg" w="lg" type="triangle"/>
          </a:ln>
        </p:spPr>
      </p:sp>
      <p:cxnSp>
        <p:nvCxnSpPr>
          <p:cNvPr id="344" name="Shape 344"/>
          <p:cNvCxnSpPr>
            <a:stCxn id="335" idx="6"/>
          </p:cNvCxnSpPr>
          <p:nvPr/>
        </p:nvCxnSpPr>
        <p:spPr>
          <a:xfrm>
            <a:off x="8427589" y="1505685"/>
            <a:ext cx="455100" cy="389100"/>
          </a:xfrm>
          <a:prstGeom prst="straightConnector1">
            <a:avLst/>
          </a:prstGeom>
          <a:noFill/>
          <a:ln cap="flat" cmpd="sng" w="19050">
            <a:solidFill>
              <a:srgbClr val="FF0000"/>
            </a:solidFill>
            <a:prstDash val="solid"/>
            <a:round/>
            <a:headEnd len="lg" w="lg" type="none"/>
            <a:tailEnd len="lg" w="lg" type="triangle"/>
          </a:ln>
        </p:spPr>
      </p:cxnSp>
      <p:sp>
        <p:nvSpPr>
          <p:cNvPr id="345" name="Shape 345"/>
          <p:cNvSpPr txBox="1"/>
          <p:nvPr/>
        </p:nvSpPr>
        <p:spPr>
          <a:xfrm>
            <a:off x="6887250" y="165425"/>
            <a:ext cx="17169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Search and add dietary restriction(s)</a:t>
            </a:r>
          </a:p>
        </p:txBody>
      </p:sp>
      <p:sp>
        <p:nvSpPr>
          <p:cNvPr id="346" name="Shape 346"/>
          <p:cNvSpPr txBox="1"/>
          <p:nvPr/>
        </p:nvSpPr>
        <p:spPr>
          <a:xfrm>
            <a:off x="593175" y="152825"/>
            <a:ext cx="17880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Login or Signup w/ an easy 2-step process</a:t>
            </a:r>
          </a:p>
        </p:txBody>
      </p:sp>
      <p:sp>
        <p:nvSpPr>
          <p:cNvPr id="347" name="Shape 347"/>
          <p:cNvSpPr txBox="1"/>
          <p:nvPr/>
        </p:nvSpPr>
        <p:spPr>
          <a:xfrm>
            <a:off x="1130625" y="4748075"/>
            <a:ext cx="6889500" cy="389100"/>
          </a:xfrm>
          <a:prstGeom prst="rect">
            <a:avLst/>
          </a:prstGeom>
          <a:noFill/>
          <a:ln>
            <a:noFill/>
          </a:ln>
        </p:spPr>
        <p:txBody>
          <a:bodyPr anchorCtr="0" anchor="t" bIns="91425" lIns="91425" rIns="91425" tIns="91425">
            <a:noAutofit/>
          </a:bodyPr>
          <a:lstStyle/>
          <a:p>
            <a:pPr lvl="0" rtl="0" algn="ctr">
              <a:spcBef>
                <a:spcPts val="0"/>
              </a:spcBef>
              <a:buNone/>
            </a:pPr>
            <a:r>
              <a:rPr lang="en" sz="1200"/>
              <a:t>Directed to geographically filtered (based on user’s location during sign up) event feed upon sign in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351" name="Shape 351"/>
        <p:cNvGrpSpPr/>
        <p:nvPr/>
      </p:nvGrpSpPr>
      <p:grpSpPr>
        <a:xfrm>
          <a:off x="0" y="0"/>
          <a:ext cx="0" cy="0"/>
          <a:chOff x="0" y="0"/>
          <a:chExt cx="0" cy="0"/>
        </a:xfrm>
      </p:grpSpPr>
      <p:sp>
        <p:nvSpPr>
          <p:cNvPr id="352" name="Shape 352"/>
          <p:cNvSpPr txBox="1"/>
          <p:nvPr>
            <p:ph type="title"/>
          </p:nvPr>
        </p:nvSpPr>
        <p:spPr>
          <a:xfrm>
            <a:off x="311700" y="140225"/>
            <a:ext cx="8520600" cy="572700"/>
          </a:xfrm>
          <a:prstGeom prst="rect">
            <a:avLst/>
          </a:prstGeom>
        </p:spPr>
        <p:txBody>
          <a:bodyPr anchorCtr="0" anchor="t" bIns="91425" lIns="91425" rIns="91425" tIns="91425">
            <a:noAutofit/>
          </a:bodyPr>
          <a:lstStyle/>
          <a:p>
            <a:pPr lvl="0" rtl="0" algn="ctr">
              <a:spcBef>
                <a:spcPts val="0"/>
              </a:spcBef>
              <a:buNone/>
            </a:pPr>
            <a:r>
              <a:rPr lang="en"/>
              <a:t>Home Pages</a:t>
            </a:r>
          </a:p>
        </p:txBody>
      </p:sp>
      <p:pic>
        <p:nvPicPr>
          <p:cNvPr id="353" name="Shape 353"/>
          <p:cNvPicPr preferRelativeResize="0"/>
          <p:nvPr/>
        </p:nvPicPr>
        <p:blipFill rotWithShape="1">
          <a:blip r:embed="rId3">
            <a:alphaModFix/>
          </a:blip>
          <a:srcRect b="0" l="2827" r="9" t="0"/>
          <a:stretch/>
        </p:blipFill>
        <p:spPr>
          <a:xfrm>
            <a:off x="781975" y="175725"/>
            <a:ext cx="2377425" cy="4760749"/>
          </a:xfrm>
          <a:prstGeom prst="rect">
            <a:avLst/>
          </a:prstGeom>
          <a:noFill/>
          <a:ln>
            <a:noFill/>
          </a:ln>
        </p:spPr>
      </p:pic>
      <p:pic>
        <p:nvPicPr>
          <p:cNvPr id="354" name="Shape 354"/>
          <p:cNvPicPr preferRelativeResize="0"/>
          <p:nvPr/>
        </p:nvPicPr>
        <p:blipFill>
          <a:blip r:embed="rId4">
            <a:alphaModFix/>
          </a:blip>
          <a:stretch>
            <a:fillRect/>
          </a:stretch>
        </p:blipFill>
        <p:spPr>
          <a:xfrm>
            <a:off x="5927975" y="175725"/>
            <a:ext cx="2412449" cy="4760747"/>
          </a:xfrm>
          <a:prstGeom prst="rect">
            <a:avLst/>
          </a:prstGeom>
          <a:noFill/>
          <a:ln>
            <a:noFill/>
          </a:ln>
        </p:spPr>
      </p:pic>
      <p:sp>
        <p:nvSpPr>
          <p:cNvPr id="355" name="Shape 355"/>
          <p:cNvSpPr/>
          <p:nvPr/>
        </p:nvSpPr>
        <p:spPr>
          <a:xfrm>
            <a:off x="7644275" y="1081425"/>
            <a:ext cx="507000" cy="3381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6" name="Shape 356"/>
          <p:cNvSpPr/>
          <p:nvPr/>
        </p:nvSpPr>
        <p:spPr>
          <a:xfrm>
            <a:off x="6170850" y="1105125"/>
            <a:ext cx="1378800" cy="2907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7" name="Shape 357"/>
          <p:cNvSpPr/>
          <p:nvPr/>
        </p:nvSpPr>
        <p:spPr>
          <a:xfrm>
            <a:off x="878650" y="3926900"/>
            <a:ext cx="2162700" cy="4866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8" name="Shape 358"/>
          <p:cNvSpPr/>
          <p:nvPr/>
        </p:nvSpPr>
        <p:spPr>
          <a:xfrm>
            <a:off x="868450" y="1105125"/>
            <a:ext cx="2183100" cy="3381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9" name="Shape 359"/>
          <p:cNvSpPr/>
          <p:nvPr/>
        </p:nvSpPr>
        <p:spPr>
          <a:xfrm>
            <a:off x="2629200" y="1081425"/>
            <a:ext cx="3663300" cy="572701"/>
          </a:xfrm>
          <a:custGeom>
            <a:pathLst>
              <a:path extrusionOk="0" h="22733" w="146532">
                <a:moveTo>
                  <a:pt x="0" y="1081"/>
                </a:moveTo>
                <a:cubicBezTo>
                  <a:pt x="11490" y="4685"/>
                  <a:pt x="44518" y="22890"/>
                  <a:pt x="68940" y="22710"/>
                </a:cubicBezTo>
                <a:cubicBezTo>
                  <a:pt x="93362" y="22529"/>
                  <a:pt x="133600" y="3785"/>
                  <a:pt x="146532" y="0"/>
                </a:cubicBezTo>
              </a:path>
            </a:pathLst>
          </a:custGeom>
          <a:noFill/>
          <a:ln cap="flat" cmpd="sng" w="28575">
            <a:solidFill>
              <a:srgbClr val="FF0000"/>
            </a:solidFill>
            <a:prstDash val="solid"/>
            <a:round/>
            <a:headEnd len="lg" w="lg" type="stealth"/>
            <a:tailEnd len="lg" w="lg" type="stealth"/>
          </a:ln>
        </p:spPr>
      </p:sp>
      <p:sp>
        <p:nvSpPr>
          <p:cNvPr id="360" name="Shape 360"/>
          <p:cNvSpPr/>
          <p:nvPr/>
        </p:nvSpPr>
        <p:spPr>
          <a:xfrm>
            <a:off x="1142275" y="2325050"/>
            <a:ext cx="452700" cy="1419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1" name="Shape 361"/>
          <p:cNvSpPr/>
          <p:nvPr/>
        </p:nvSpPr>
        <p:spPr>
          <a:xfrm>
            <a:off x="6170850" y="1788025"/>
            <a:ext cx="993600" cy="2163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2" name="Shape 362"/>
          <p:cNvSpPr txBox="1"/>
          <p:nvPr/>
        </p:nvSpPr>
        <p:spPr>
          <a:xfrm>
            <a:off x="3129237" y="811550"/>
            <a:ext cx="2609100" cy="547500"/>
          </a:xfrm>
          <a:prstGeom prst="rect">
            <a:avLst/>
          </a:prstGeom>
          <a:noFill/>
          <a:ln>
            <a:noFill/>
          </a:ln>
        </p:spPr>
        <p:txBody>
          <a:bodyPr anchorCtr="0" anchor="t" bIns="91425" lIns="91425" rIns="91425" tIns="91425">
            <a:noAutofit/>
          </a:bodyPr>
          <a:lstStyle/>
          <a:p>
            <a:pPr lvl="0" rtl="0" algn="ctr">
              <a:spcBef>
                <a:spcPts val="0"/>
              </a:spcBef>
              <a:buNone/>
            </a:pPr>
            <a:r>
              <a:rPr lang="en"/>
              <a:t>Tab-bar navigation to toggle between event and restaurant focused searches</a:t>
            </a:r>
          </a:p>
        </p:txBody>
      </p:sp>
      <p:sp>
        <p:nvSpPr>
          <p:cNvPr id="363" name="Shape 363"/>
          <p:cNvSpPr txBox="1"/>
          <p:nvPr/>
        </p:nvSpPr>
        <p:spPr>
          <a:xfrm>
            <a:off x="-35775" y="1929950"/>
            <a:ext cx="8493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only events for user’s restriction</a:t>
            </a:r>
          </a:p>
        </p:txBody>
      </p:sp>
      <p:sp>
        <p:nvSpPr>
          <p:cNvPr id="364" name="Shape 364"/>
          <p:cNvSpPr txBox="1"/>
          <p:nvPr/>
        </p:nvSpPr>
        <p:spPr>
          <a:xfrm>
            <a:off x="3245387" y="1929950"/>
            <a:ext cx="2653200" cy="547500"/>
          </a:xfrm>
          <a:prstGeom prst="rect">
            <a:avLst/>
          </a:prstGeom>
          <a:noFill/>
          <a:ln>
            <a:noFill/>
          </a:ln>
        </p:spPr>
        <p:txBody>
          <a:bodyPr anchorCtr="0" anchor="t" bIns="91425" lIns="91425" rIns="91425" tIns="91425">
            <a:noAutofit/>
          </a:bodyPr>
          <a:lstStyle/>
          <a:p>
            <a:pPr lvl="0" rtl="0" algn="ctr">
              <a:spcBef>
                <a:spcPts val="0"/>
              </a:spcBef>
              <a:buNone/>
            </a:pPr>
            <a:r>
              <a:rPr lang="en"/>
              <a:t>search for events under events tab or see events at a specific restaurant using restaurant tab</a:t>
            </a:r>
            <a:r>
              <a:rPr lang="en" sz="1200"/>
              <a:t> </a:t>
            </a:r>
          </a:p>
        </p:txBody>
      </p:sp>
      <p:sp>
        <p:nvSpPr>
          <p:cNvPr id="365" name="Shape 365"/>
          <p:cNvSpPr txBox="1"/>
          <p:nvPr/>
        </p:nvSpPr>
        <p:spPr>
          <a:xfrm>
            <a:off x="8340425" y="518800"/>
            <a:ext cx="7062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Search by scroll, typed search, and/or filter</a:t>
            </a:r>
          </a:p>
        </p:txBody>
      </p:sp>
      <p:sp>
        <p:nvSpPr>
          <p:cNvPr id="366" name="Shape 366"/>
          <p:cNvSpPr txBox="1"/>
          <p:nvPr/>
        </p:nvSpPr>
        <p:spPr>
          <a:xfrm>
            <a:off x="53950" y="712925"/>
            <a:ext cx="7368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Search by scroll and filters</a:t>
            </a:r>
          </a:p>
        </p:txBody>
      </p:sp>
      <p:sp>
        <p:nvSpPr>
          <p:cNvPr id="367" name="Shape 367"/>
          <p:cNvSpPr txBox="1"/>
          <p:nvPr/>
        </p:nvSpPr>
        <p:spPr>
          <a:xfrm>
            <a:off x="3239137" y="3091025"/>
            <a:ext cx="2609100" cy="547500"/>
          </a:xfrm>
          <a:prstGeom prst="rect">
            <a:avLst/>
          </a:prstGeom>
          <a:noFill/>
          <a:ln>
            <a:noFill/>
          </a:ln>
        </p:spPr>
        <p:txBody>
          <a:bodyPr anchorCtr="0" anchor="t" bIns="91425" lIns="91425" rIns="91425" tIns="91425">
            <a:noAutofit/>
          </a:bodyPr>
          <a:lstStyle/>
          <a:p>
            <a:pPr lvl="0" rtl="0" algn="ctr">
              <a:spcBef>
                <a:spcPts val="0"/>
              </a:spcBef>
              <a:buNone/>
            </a:pPr>
            <a:r>
              <a:rPr lang="en"/>
              <a:t>Only shown events/restaurants within user’s geographic proximity  </a:t>
            </a:r>
          </a:p>
        </p:txBody>
      </p:sp>
      <p:sp>
        <p:nvSpPr>
          <p:cNvPr id="368" name="Shape 368"/>
          <p:cNvSpPr txBox="1"/>
          <p:nvPr/>
        </p:nvSpPr>
        <p:spPr>
          <a:xfrm>
            <a:off x="3239125" y="4173725"/>
            <a:ext cx="2609100" cy="547500"/>
          </a:xfrm>
          <a:prstGeom prst="rect">
            <a:avLst/>
          </a:prstGeom>
          <a:noFill/>
          <a:ln>
            <a:noFill/>
          </a:ln>
        </p:spPr>
        <p:txBody>
          <a:bodyPr anchorCtr="0" anchor="t" bIns="91425" lIns="91425" rIns="91425" tIns="91425">
            <a:noAutofit/>
          </a:bodyPr>
          <a:lstStyle/>
          <a:p>
            <a:pPr lvl="0" rtl="0" algn="ctr">
              <a:spcBef>
                <a:spcPts val="0"/>
              </a:spcBef>
              <a:buNone/>
            </a:pPr>
            <a:r>
              <a:rPr lang="en"/>
              <a:t>&lt;- User directed to Events view upon login/sign-up</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372" name="Shape 372"/>
        <p:cNvGrpSpPr/>
        <p:nvPr/>
      </p:nvGrpSpPr>
      <p:grpSpPr>
        <a:xfrm>
          <a:off x="0" y="0"/>
          <a:ext cx="0" cy="0"/>
          <a:chOff x="0" y="0"/>
          <a:chExt cx="0" cy="0"/>
        </a:xfrm>
      </p:grpSpPr>
      <p:sp>
        <p:nvSpPr>
          <p:cNvPr id="373" name="Shape 373"/>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Navbar</a:t>
            </a:r>
          </a:p>
        </p:txBody>
      </p:sp>
      <p:pic>
        <p:nvPicPr>
          <p:cNvPr id="374" name="Shape 374"/>
          <p:cNvPicPr preferRelativeResize="0"/>
          <p:nvPr/>
        </p:nvPicPr>
        <p:blipFill>
          <a:blip r:embed="rId3">
            <a:alphaModFix/>
          </a:blip>
          <a:stretch>
            <a:fillRect/>
          </a:stretch>
        </p:blipFill>
        <p:spPr>
          <a:xfrm>
            <a:off x="1807507" y="2015625"/>
            <a:ext cx="5841174" cy="986375"/>
          </a:xfrm>
          <a:prstGeom prst="rect">
            <a:avLst/>
          </a:prstGeom>
          <a:noFill/>
          <a:ln>
            <a:noFill/>
          </a:ln>
        </p:spPr>
      </p:pic>
      <p:sp>
        <p:nvSpPr>
          <p:cNvPr id="375" name="Shape 375"/>
          <p:cNvSpPr txBox="1"/>
          <p:nvPr/>
        </p:nvSpPr>
        <p:spPr>
          <a:xfrm>
            <a:off x="1756525" y="3002000"/>
            <a:ext cx="1992000" cy="547500"/>
          </a:xfrm>
          <a:prstGeom prst="rect">
            <a:avLst/>
          </a:prstGeom>
          <a:noFill/>
          <a:ln>
            <a:noFill/>
          </a:ln>
        </p:spPr>
        <p:txBody>
          <a:bodyPr anchorCtr="0" anchor="t" bIns="91425" lIns="91425" rIns="91425" tIns="91425">
            <a:noAutofit/>
          </a:bodyPr>
          <a:lstStyle/>
          <a:p>
            <a:pPr lvl="0" rtl="0" algn="ctr">
              <a:spcBef>
                <a:spcPts val="0"/>
              </a:spcBef>
              <a:buNone/>
            </a:pPr>
            <a:r>
              <a:rPr lang="en"/>
              <a:t>Click Discover to view event/restaurant search</a:t>
            </a:r>
          </a:p>
        </p:txBody>
      </p:sp>
      <p:sp>
        <p:nvSpPr>
          <p:cNvPr id="376" name="Shape 376"/>
          <p:cNvSpPr/>
          <p:nvPr/>
        </p:nvSpPr>
        <p:spPr>
          <a:xfrm>
            <a:off x="2101912" y="1914825"/>
            <a:ext cx="1495800" cy="1188000"/>
          </a:xfrm>
          <a:prstGeom prst="ellipse">
            <a:avLst/>
          </a:prstGeom>
          <a:noFill/>
          <a:ln cap="flat" cmpd="sng" w="952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7" name="Shape 377"/>
          <p:cNvSpPr txBox="1"/>
          <p:nvPr/>
        </p:nvSpPr>
        <p:spPr>
          <a:xfrm>
            <a:off x="311700" y="2235062"/>
            <a:ext cx="1495800" cy="547500"/>
          </a:xfrm>
          <a:prstGeom prst="rect">
            <a:avLst/>
          </a:prstGeom>
          <a:noFill/>
          <a:ln>
            <a:noFill/>
          </a:ln>
        </p:spPr>
        <p:txBody>
          <a:bodyPr anchorCtr="0" anchor="t" bIns="91425" lIns="91425" rIns="91425" tIns="91425">
            <a:noAutofit/>
          </a:bodyPr>
          <a:lstStyle/>
          <a:p>
            <a:pPr lvl="0" rtl="0" algn="ctr">
              <a:spcBef>
                <a:spcPts val="0"/>
              </a:spcBef>
              <a:buNone/>
            </a:pPr>
            <a:r>
              <a:rPr lang="en"/>
              <a:t>Blue icon indicates current selection</a:t>
            </a:r>
          </a:p>
        </p:txBody>
      </p:sp>
      <p:sp>
        <p:nvSpPr>
          <p:cNvPr id="378" name="Shape 378"/>
          <p:cNvSpPr txBox="1"/>
          <p:nvPr/>
        </p:nvSpPr>
        <p:spPr>
          <a:xfrm>
            <a:off x="3892125" y="3002000"/>
            <a:ext cx="1671900" cy="547500"/>
          </a:xfrm>
          <a:prstGeom prst="rect">
            <a:avLst/>
          </a:prstGeom>
          <a:noFill/>
          <a:ln>
            <a:noFill/>
          </a:ln>
        </p:spPr>
        <p:txBody>
          <a:bodyPr anchorCtr="0" anchor="t" bIns="91425" lIns="91425" rIns="91425" tIns="91425">
            <a:noAutofit/>
          </a:bodyPr>
          <a:lstStyle/>
          <a:p>
            <a:pPr lvl="0" rtl="0" algn="ctr">
              <a:spcBef>
                <a:spcPts val="0"/>
              </a:spcBef>
              <a:buNone/>
            </a:pPr>
            <a:r>
              <a:rPr lang="en"/>
              <a:t>Click New Event to create an event</a:t>
            </a:r>
          </a:p>
        </p:txBody>
      </p:sp>
      <p:sp>
        <p:nvSpPr>
          <p:cNvPr id="379" name="Shape 379"/>
          <p:cNvSpPr txBox="1"/>
          <p:nvPr/>
        </p:nvSpPr>
        <p:spPr>
          <a:xfrm>
            <a:off x="5707625" y="3002000"/>
            <a:ext cx="1912200" cy="547500"/>
          </a:xfrm>
          <a:prstGeom prst="rect">
            <a:avLst/>
          </a:prstGeom>
          <a:noFill/>
          <a:ln>
            <a:noFill/>
          </a:ln>
        </p:spPr>
        <p:txBody>
          <a:bodyPr anchorCtr="0" anchor="t" bIns="91425" lIns="91425" rIns="91425" tIns="91425">
            <a:noAutofit/>
          </a:bodyPr>
          <a:lstStyle/>
          <a:p>
            <a:pPr lvl="0" rtl="0" algn="ctr">
              <a:spcBef>
                <a:spcPts val="0"/>
              </a:spcBef>
              <a:buNone/>
            </a:pPr>
            <a:r>
              <a:rPr lang="en"/>
              <a:t>Click My Events to manage your existing events</a:t>
            </a:r>
          </a:p>
        </p:txBody>
      </p:sp>
      <p:sp>
        <p:nvSpPr>
          <p:cNvPr id="380" name="Shape 380"/>
          <p:cNvSpPr txBox="1"/>
          <p:nvPr/>
        </p:nvSpPr>
        <p:spPr>
          <a:xfrm>
            <a:off x="3267450" y="1281450"/>
            <a:ext cx="2609100" cy="547500"/>
          </a:xfrm>
          <a:prstGeom prst="rect">
            <a:avLst/>
          </a:prstGeom>
          <a:noFill/>
          <a:ln>
            <a:noFill/>
          </a:ln>
        </p:spPr>
        <p:txBody>
          <a:bodyPr anchorCtr="0" anchor="t" bIns="91425" lIns="91425" rIns="91425" tIns="91425">
            <a:noAutofit/>
          </a:bodyPr>
          <a:lstStyle/>
          <a:p>
            <a:pPr lvl="0" rtl="0" algn="ctr">
              <a:spcBef>
                <a:spcPts val="0"/>
              </a:spcBef>
              <a:buNone/>
            </a:pPr>
            <a:r>
              <a:rPr lang="en"/>
              <a:t>bottom of almost all screens for convenient navigation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a:t>People CHOOSE </a:t>
            </a:r>
            <a:r>
              <a:rPr lang="en"/>
              <a:t>T</a:t>
            </a:r>
            <a:r>
              <a:rPr lang="en"/>
              <a:t>heir </a:t>
            </a:r>
            <a:r>
              <a:rPr lang="en"/>
              <a:t>Health</a:t>
            </a:r>
            <a:r>
              <a:rPr lang="en"/>
              <a:t> or </a:t>
            </a:r>
            <a:r>
              <a:rPr lang="en"/>
              <a:t>T</a:t>
            </a:r>
            <a:r>
              <a:rPr lang="en"/>
              <a:t>heir Social Lives</a:t>
            </a:r>
          </a:p>
        </p:txBody>
      </p:sp>
      <p:sp>
        <p:nvSpPr>
          <p:cNvPr id="67" name="Shape 67"/>
          <p:cNvSpPr txBox="1"/>
          <p:nvPr>
            <p:ph idx="1" type="body"/>
          </p:nvPr>
        </p:nvSpPr>
        <p:spPr>
          <a:xfrm>
            <a:off x="311700" y="2903050"/>
            <a:ext cx="8520600" cy="2001000"/>
          </a:xfrm>
          <a:prstGeom prst="rect">
            <a:avLst/>
          </a:prstGeom>
        </p:spPr>
        <p:txBody>
          <a:bodyPr anchorCtr="0" anchor="t" bIns="91425" lIns="91425" rIns="91425" tIns="91425">
            <a:noAutofit/>
          </a:bodyPr>
          <a:lstStyle/>
          <a:p>
            <a:pPr lvl="0" rtl="0" algn="ctr">
              <a:spcBef>
                <a:spcPts val="0"/>
              </a:spcBef>
              <a:spcAft>
                <a:spcPts val="0"/>
              </a:spcAft>
              <a:buClr>
                <a:schemeClr val="dk1"/>
              </a:buClr>
              <a:buSzPct val="55000"/>
              <a:buFont typeface="Arial"/>
              <a:buNone/>
            </a:pPr>
            <a:r>
              <a:rPr lang="en" sz="2000">
                <a:solidFill>
                  <a:schemeClr val="dk1"/>
                </a:solidFill>
              </a:rPr>
              <a:t>Socializing over meals can be complicated for people with dietary restrictions - so complicated that these people will do almost </a:t>
            </a:r>
            <a:r>
              <a:rPr b="1" lang="en" sz="2000">
                <a:solidFill>
                  <a:schemeClr val="dk1"/>
                </a:solidFill>
              </a:rPr>
              <a:t>anything</a:t>
            </a:r>
            <a:r>
              <a:rPr lang="en" sz="2000">
                <a:solidFill>
                  <a:schemeClr val="dk1"/>
                </a:solidFill>
              </a:rPr>
              <a:t> to avoid eating in social and uncontrolled settings. While some devise elaborate plans to make social eating work, most give up and isolate themselves from the world.</a:t>
            </a:r>
          </a:p>
        </p:txBody>
      </p:sp>
      <p:pic>
        <p:nvPicPr>
          <p:cNvPr id="68" name="Shape 68"/>
          <p:cNvPicPr preferRelativeResize="0"/>
          <p:nvPr/>
        </p:nvPicPr>
        <p:blipFill rotWithShape="1">
          <a:blip r:embed="rId3">
            <a:alphaModFix/>
          </a:blip>
          <a:srcRect b="0" l="3753" r="0" t="5114"/>
          <a:stretch/>
        </p:blipFill>
        <p:spPr>
          <a:xfrm>
            <a:off x="3609425" y="1135500"/>
            <a:ext cx="1925149" cy="17171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384" name="Shape 384"/>
        <p:cNvGrpSpPr/>
        <p:nvPr/>
      </p:nvGrpSpPr>
      <p:grpSpPr>
        <a:xfrm>
          <a:off x="0" y="0"/>
          <a:ext cx="0" cy="0"/>
          <a:chOff x="0" y="0"/>
          <a:chExt cx="0" cy="0"/>
        </a:xfrm>
      </p:grpSpPr>
      <p:sp>
        <p:nvSpPr>
          <p:cNvPr id="385" name="Shape 385"/>
          <p:cNvSpPr txBox="1"/>
          <p:nvPr>
            <p:ph type="title"/>
          </p:nvPr>
        </p:nvSpPr>
        <p:spPr>
          <a:xfrm>
            <a:off x="311700" y="64025"/>
            <a:ext cx="8520600" cy="572700"/>
          </a:xfrm>
          <a:prstGeom prst="rect">
            <a:avLst/>
          </a:prstGeom>
        </p:spPr>
        <p:txBody>
          <a:bodyPr anchorCtr="0" anchor="t" bIns="91425" lIns="91425" rIns="91425" tIns="91425">
            <a:noAutofit/>
          </a:bodyPr>
          <a:lstStyle/>
          <a:p>
            <a:pPr lvl="0" rtl="0" algn="ctr">
              <a:spcBef>
                <a:spcPts val="0"/>
              </a:spcBef>
              <a:buNone/>
            </a:pPr>
            <a:r>
              <a:rPr lang="en"/>
              <a:t>“My Events”</a:t>
            </a:r>
          </a:p>
        </p:txBody>
      </p:sp>
      <p:pic>
        <p:nvPicPr>
          <p:cNvPr id="386" name="Shape 386"/>
          <p:cNvPicPr preferRelativeResize="0"/>
          <p:nvPr/>
        </p:nvPicPr>
        <p:blipFill>
          <a:blip r:embed="rId3">
            <a:alphaModFix/>
          </a:blip>
          <a:stretch>
            <a:fillRect/>
          </a:stretch>
        </p:blipFill>
        <p:spPr>
          <a:xfrm>
            <a:off x="6526550" y="747875"/>
            <a:ext cx="2204169" cy="4201975"/>
          </a:xfrm>
          <a:prstGeom prst="rect">
            <a:avLst/>
          </a:prstGeom>
          <a:noFill/>
          <a:ln>
            <a:noFill/>
          </a:ln>
        </p:spPr>
      </p:pic>
      <p:pic>
        <p:nvPicPr>
          <p:cNvPr id="387" name="Shape 387"/>
          <p:cNvPicPr preferRelativeResize="0"/>
          <p:nvPr/>
        </p:nvPicPr>
        <p:blipFill>
          <a:blip r:embed="rId4">
            <a:alphaModFix/>
          </a:blip>
          <a:stretch>
            <a:fillRect/>
          </a:stretch>
        </p:blipFill>
        <p:spPr>
          <a:xfrm>
            <a:off x="3493312" y="747886"/>
            <a:ext cx="2157374" cy="4201963"/>
          </a:xfrm>
          <a:prstGeom prst="rect">
            <a:avLst/>
          </a:prstGeom>
          <a:noFill/>
          <a:ln>
            <a:noFill/>
          </a:ln>
        </p:spPr>
      </p:pic>
      <p:pic>
        <p:nvPicPr>
          <p:cNvPr id="388" name="Shape 388"/>
          <p:cNvPicPr preferRelativeResize="0"/>
          <p:nvPr/>
        </p:nvPicPr>
        <p:blipFill>
          <a:blip r:embed="rId5">
            <a:alphaModFix/>
          </a:blip>
          <a:stretch>
            <a:fillRect/>
          </a:stretch>
        </p:blipFill>
        <p:spPr>
          <a:xfrm>
            <a:off x="426525" y="747875"/>
            <a:ext cx="2108036" cy="4201975"/>
          </a:xfrm>
          <a:prstGeom prst="rect">
            <a:avLst/>
          </a:prstGeom>
          <a:noFill/>
          <a:ln>
            <a:noFill/>
          </a:ln>
        </p:spPr>
      </p:pic>
      <p:sp>
        <p:nvSpPr>
          <p:cNvPr id="389" name="Shape 389"/>
          <p:cNvSpPr/>
          <p:nvPr/>
        </p:nvSpPr>
        <p:spPr>
          <a:xfrm>
            <a:off x="2081725" y="689259"/>
            <a:ext cx="4961025" cy="750400"/>
          </a:xfrm>
          <a:custGeom>
            <a:pathLst>
              <a:path extrusionOk="0" h="30016" w="198441">
                <a:moveTo>
                  <a:pt x="0" y="30016"/>
                </a:moveTo>
                <a:cubicBezTo>
                  <a:pt x="19060" y="25014"/>
                  <a:pt x="81286" y="96"/>
                  <a:pt x="114360" y="6"/>
                </a:cubicBezTo>
                <a:cubicBezTo>
                  <a:pt x="147433" y="-84"/>
                  <a:pt x="184427" y="24563"/>
                  <a:pt x="198441" y="29475"/>
                </a:cubicBezTo>
              </a:path>
            </a:pathLst>
          </a:custGeom>
          <a:noFill/>
          <a:ln cap="flat" cmpd="sng" w="19050">
            <a:solidFill>
              <a:srgbClr val="FF0000"/>
            </a:solidFill>
            <a:prstDash val="solid"/>
            <a:round/>
            <a:headEnd len="lg" w="lg" type="stealth"/>
            <a:tailEnd len="lg" w="lg" type="triangle"/>
          </a:ln>
        </p:spPr>
      </p:sp>
      <p:sp>
        <p:nvSpPr>
          <p:cNvPr id="390" name="Shape 390"/>
          <p:cNvSpPr/>
          <p:nvPr/>
        </p:nvSpPr>
        <p:spPr>
          <a:xfrm>
            <a:off x="1459925" y="804229"/>
            <a:ext cx="2507525" cy="621900"/>
          </a:xfrm>
          <a:custGeom>
            <a:pathLst>
              <a:path extrusionOk="0" h="24876" w="100301">
                <a:moveTo>
                  <a:pt x="0" y="24876"/>
                </a:moveTo>
                <a:cubicBezTo>
                  <a:pt x="9867" y="20730"/>
                  <a:pt x="42490" y="48"/>
                  <a:pt x="59207" y="3"/>
                </a:cubicBezTo>
                <a:cubicBezTo>
                  <a:pt x="75923" y="-42"/>
                  <a:pt x="93452" y="20505"/>
                  <a:pt x="100301" y="24606"/>
                </a:cubicBezTo>
              </a:path>
            </a:pathLst>
          </a:custGeom>
          <a:noFill/>
          <a:ln cap="flat" cmpd="sng" w="19050">
            <a:solidFill>
              <a:srgbClr val="FF0000"/>
            </a:solidFill>
            <a:prstDash val="solid"/>
            <a:round/>
            <a:headEnd len="lg" w="lg" type="stealth"/>
            <a:tailEnd len="lg" w="lg" type="triangle"/>
          </a:ln>
        </p:spPr>
      </p:sp>
      <p:sp>
        <p:nvSpPr>
          <p:cNvPr id="391" name="Shape 391"/>
          <p:cNvSpPr/>
          <p:nvPr/>
        </p:nvSpPr>
        <p:spPr>
          <a:xfrm>
            <a:off x="5163775" y="898784"/>
            <a:ext cx="2426425" cy="554375"/>
          </a:xfrm>
          <a:custGeom>
            <a:pathLst>
              <a:path extrusionOk="0" h="22175" w="97057">
                <a:moveTo>
                  <a:pt x="0" y="21905"/>
                </a:moveTo>
                <a:cubicBezTo>
                  <a:pt x="8696" y="18255"/>
                  <a:pt x="36002" y="-39"/>
                  <a:pt x="52179" y="6"/>
                </a:cubicBezTo>
                <a:cubicBezTo>
                  <a:pt x="68355" y="51"/>
                  <a:pt x="89577" y="18480"/>
                  <a:pt x="97057" y="22175"/>
                </a:cubicBezTo>
              </a:path>
            </a:pathLst>
          </a:custGeom>
          <a:noFill/>
          <a:ln cap="flat" cmpd="sng" w="19050">
            <a:solidFill>
              <a:srgbClr val="FF0000"/>
            </a:solidFill>
            <a:prstDash val="solid"/>
            <a:round/>
            <a:headEnd len="lg" w="lg" type="stealth"/>
            <a:tailEnd len="lg" w="lg" type="triangle"/>
          </a:ln>
        </p:spPr>
      </p:sp>
      <p:sp>
        <p:nvSpPr>
          <p:cNvPr id="392" name="Shape 392"/>
          <p:cNvSpPr/>
          <p:nvPr/>
        </p:nvSpPr>
        <p:spPr>
          <a:xfrm>
            <a:off x="4413550" y="2419675"/>
            <a:ext cx="162300" cy="1284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3" name="Shape 393"/>
          <p:cNvSpPr/>
          <p:nvPr/>
        </p:nvSpPr>
        <p:spPr>
          <a:xfrm>
            <a:off x="6711550" y="1554550"/>
            <a:ext cx="1939800" cy="2838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4" name="Shape 394"/>
          <p:cNvSpPr/>
          <p:nvPr/>
        </p:nvSpPr>
        <p:spPr>
          <a:xfrm>
            <a:off x="455737" y="4001250"/>
            <a:ext cx="2049600" cy="5727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5" name="Shape 395"/>
          <p:cNvSpPr/>
          <p:nvPr/>
        </p:nvSpPr>
        <p:spPr>
          <a:xfrm>
            <a:off x="2933350" y="2041175"/>
            <a:ext cx="784025" cy="1669450"/>
          </a:xfrm>
          <a:custGeom>
            <a:pathLst>
              <a:path extrusionOk="0" h="66778" w="31361">
                <a:moveTo>
                  <a:pt x="31361" y="0"/>
                </a:moveTo>
                <a:cubicBezTo>
                  <a:pt x="27125" y="4596"/>
                  <a:pt x="11174" y="16446"/>
                  <a:pt x="5948" y="27576"/>
                </a:cubicBezTo>
                <a:cubicBezTo>
                  <a:pt x="721" y="38705"/>
                  <a:pt x="991" y="60244"/>
                  <a:pt x="0" y="66778"/>
                </a:cubicBezTo>
              </a:path>
            </a:pathLst>
          </a:custGeom>
          <a:noFill/>
          <a:ln cap="flat" cmpd="sng" w="19050">
            <a:solidFill>
              <a:srgbClr val="FF0000"/>
            </a:solidFill>
            <a:prstDash val="solid"/>
            <a:round/>
            <a:headEnd len="lg" w="lg" type="none"/>
            <a:tailEnd len="lg" w="lg" type="triangle"/>
          </a:ln>
        </p:spPr>
      </p:sp>
      <p:sp>
        <p:nvSpPr>
          <p:cNvPr id="396" name="Shape 396"/>
          <p:cNvSpPr txBox="1"/>
          <p:nvPr/>
        </p:nvSpPr>
        <p:spPr>
          <a:xfrm>
            <a:off x="2534542" y="1173550"/>
            <a:ext cx="9978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Past and Upcoming Events show all your events</a:t>
            </a:r>
          </a:p>
        </p:txBody>
      </p:sp>
      <p:sp>
        <p:nvSpPr>
          <p:cNvPr id="397" name="Shape 397"/>
          <p:cNvSpPr txBox="1"/>
          <p:nvPr/>
        </p:nvSpPr>
        <p:spPr>
          <a:xfrm>
            <a:off x="5688225" y="1209875"/>
            <a:ext cx="870899" cy="547500"/>
          </a:xfrm>
          <a:prstGeom prst="rect">
            <a:avLst/>
          </a:prstGeom>
          <a:noFill/>
          <a:ln>
            <a:noFill/>
          </a:ln>
        </p:spPr>
        <p:txBody>
          <a:bodyPr anchorCtr="0" anchor="t" bIns="91425" lIns="91425" rIns="91425" tIns="91425">
            <a:noAutofit/>
          </a:bodyPr>
          <a:lstStyle/>
          <a:p>
            <a:pPr lvl="0" rtl="0" algn="r">
              <a:spcBef>
                <a:spcPts val="0"/>
              </a:spcBef>
              <a:buNone/>
            </a:pPr>
            <a:r>
              <a:rPr lang="en" sz="1200"/>
              <a:t>Hosted shows only user owned events</a:t>
            </a:r>
          </a:p>
        </p:txBody>
      </p:sp>
      <p:sp>
        <p:nvSpPr>
          <p:cNvPr id="398" name="Shape 398"/>
          <p:cNvSpPr txBox="1"/>
          <p:nvPr/>
        </p:nvSpPr>
        <p:spPr>
          <a:xfrm>
            <a:off x="2534541" y="3593975"/>
            <a:ext cx="8289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View event details</a:t>
            </a:r>
          </a:p>
        </p:txBody>
      </p:sp>
      <p:sp>
        <p:nvSpPr>
          <p:cNvPr id="399" name="Shape 399"/>
          <p:cNvSpPr txBox="1"/>
          <p:nvPr/>
        </p:nvSpPr>
        <p:spPr>
          <a:xfrm>
            <a:off x="5688225" y="3784975"/>
            <a:ext cx="8709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View/Edit your event</a:t>
            </a:r>
          </a:p>
        </p:txBody>
      </p:sp>
      <p:sp>
        <p:nvSpPr>
          <p:cNvPr id="400" name="Shape 400"/>
          <p:cNvSpPr txBox="1"/>
          <p:nvPr/>
        </p:nvSpPr>
        <p:spPr>
          <a:xfrm>
            <a:off x="5596724" y="2300975"/>
            <a:ext cx="929700" cy="547500"/>
          </a:xfrm>
          <a:prstGeom prst="rect">
            <a:avLst/>
          </a:prstGeom>
          <a:noFill/>
          <a:ln>
            <a:noFill/>
          </a:ln>
        </p:spPr>
        <p:txBody>
          <a:bodyPr anchorCtr="0" anchor="t" bIns="91425" lIns="91425" rIns="91425" tIns="91425">
            <a:noAutofit/>
          </a:bodyPr>
          <a:lstStyle/>
          <a:p>
            <a:pPr lvl="0" rtl="0">
              <a:spcBef>
                <a:spcPts val="0"/>
              </a:spcBef>
              <a:buNone/>
            </a:pPr>
            <a:r>
              <a:rPr lang="en" sz="1200"/>
              <a:t>Figure flags as user owned</a:t>
            </a:r>
          </a:p>
        </p:txBody>
      </p:sp>
      <p:sp>
        <p:nvSpPr>
          <p:cNvPr id="401" name="Shape 401"/>
          <p:cNvSpPr/>
          <p:nvPr/>
        </p:nvSpPr>
        <p:spPr>
          <a:xfrm>
            <a:off x="6390625" y="2069525"/>
            <a:ext cx="517950" cy="1766200"/>
          </a:xfrm>
          <a:custGeom>
            <a:pathLst>
              <a:path extrusionOk="0" h="70648" w="20718">
                <a:moveTo>
                  <a:pt x="14291" y="0"/>
                </a:moveTo>
                <a:cubicBezTo>
                  <a:pt x="15279" y="6246"/>
                  <a:pt x="22604" y="25706"/>
                  <a:pt x="20223" y="37481"/>
                </a:cubicBezTo>
                <a:cubicBezTo>
                  <a:pt x="17841" y="49255"/>
                  <a:pt x="3370" y="65120"/>
                  <a:pt x="0" y="70648"/>
                </a:cubicBezTo>
              </a:path>
            </a:pathLst>
          </a:custGeom>
          <a:noFill/>
          <a:ln cap="flat" cmpd="sng" w="19050">
            <a:solidFill>
              <a:srgbClr val="FF0000"/>
            </a:solidFill>
            <a:prstDash val="solid"/>
            <a:round/>
            <a:headEnd len="lg" w="lg" type="none"/>
            <a:tailEnd len="lg" w="lg" type="triangle"/>
          </a:ln>
        </p:spPr>
      </p:sp>
      <p:sp>
        <p:nvSpPr>
          <p:cNvPr id="402" name="Shape 402"/>
          <p:cNvSpPr/>
          <p:nvPr/>
        </p:nvSpPr>
        <p:spPr>
          <a:xfrm>
            <a:off x="5201077" y="2918925"/>
            <a:ext cx="582825" cy="984200"/>
          </a:xfrm>
          <a:custGeom>
            <a:pathLst>
              <a:path extrusionOk="0" h="39368" w="23313">
                <a:moveTo>
                  <a:pt x="393" y="0"/>
                </a:moveTo>
                <a:cubicBezTo>
                  <a:pt x="707" y="3415"/>
                  <a:pt x="-1539" y="13931"/>
                  <a:pt x="2281" y="20493"/>
                </a:cubicBezTo>
                <a:cubicBezTo>
                  <a:pt x="6101" y="27054"/>
                  <a:pt x="19807" y="36222"/>
                  <a:pt x="23313" y="39368"/>
                </a:cubicBezTo>
              </a:path>
            </a:pathLst>
          </a:custGeom>
          <a:noFill/>
          <a:ln cap="flat" cmpd="sng" w="19050">
            <a:solidFill>
              <a:srgbClr val="FF0000"/>
            </a:solidFill>
            <a:prstDash val="solid"/>
            <a:round/>
            <a:headEnd len="lg" w="lg" type="none"/>
            <a:tailEnd len="lg" w="lg" type="triangle"/>
          </a:ln>
        </p:spPr>
      </p:sp>
      <p:sp>
        <p:nvSpPr>
          <p:cNvPr id="403" name="Shape 403"/>
          <p:cNvSpPr txBox="1"/>
          <p:nvPr/>
        </p:nvSpPr>
        <p:spPr>
          <a:xfrm>
            <a:off x="426526" y="141750"/>
            <a:ext cx="23100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Toggle between past, upcoming and owned events</a:t>
            </a:r>
          </a:p>
        </p:txBody>
      </p:sp>
      <p:sp>
        <p:nvSpPr>
          <p:cNvPr id="404" name="Shape 404"/>
          <p:cNvSpPr txBox="1"/>
          <p:nvPr/>
        </p:nvSpPr>
        <p:spPr>
          <a:xfrm>
            <a:off x="6845495" y="141750"/>
            <a:ext cx="1566300" cy="547500"/>
          </a:xfrm>
          <a:prstGeom prst="rect">
            <a:avLst/>
          </a:prstGeom>
          <a:noFill/>
          <a:ln>
            <a:noFill/>
          </a:ln>
        </p:spPr>
        <p:txBody>
          <a:bodyPr anchorCtr="0" anchor="t" bIns="91425" lIns="91425" rIns="91425" tIns="91425">
            <a:noAutofit/>
          </a:bodyPr>
          <a:lstStyle/>
          <a:p>
            <a:pPr lvl="0" rtl="0" algn="ctr">
              <a:spcBef>
                <a:spcPts val="0"/>
              </a:spcBef>
              <a:buNone/>
            </a:pPr>
            <a:r>
              <a:rPr lang="en" sz="1200"/>
              <a:t>Search events lists with filters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408" name="Shape 408"/>
        <p:cNvGrpSpPr/>
        <p:nvPr/>
      </p:nvGrpSpPr>
      <p:grpSpPr>
        <a:xfrm>
          <a:off x="0" y="0"/>
          <a:ext cx="0" cy="0"/>
          <a:chOff x="0" y="0"/>
          <a:chExt cx="0" cy="0"/>
        </a:xfrm>
      </p:grpSpPr>
      <p:sp>
        <p:nvSpPr>
          <p:cNvPr id="409" name="Shape 409"/>
          <p:cNvSpPr txBox="1"/>
          <p:nvPr>
            <p:ph type="title"/>
          </p:nvPr>
        </p:nvSpPr>
        <p:spPr>
          <a:xfrm>
            <a:off x="311700" y="-12175"/>
            <a:ext cx="8520600" cy="572700"/>
          </a:xfrm>
          <a:prstGeom prst="rect">
            <a:avLst/>
          </a:prstGeom>
        </p:spPr>
        <p:txBody>
          <a:bodyPr anchorCtr="0" anchor="t" bIns="91425" lIns="91425" rIns="91425" tIns="91425">
            <a:noAutofit/>
          </a:bodyPr>
          <a:lstStyle/>
          <a:p>
            <a:pPr lvl="0" algn="ctr">
              <a:spcBef>
                <a:spcPts val="0"/>
              </a:spcBef>
              <a:buNone/>
            </a:pPr>
            <a:r>
              <a:rPr lang="en"/>
              <a:t>Event Details Pages</a:t>
            </a:r>
          </a:p>
        </p:txBody>
      </p:sp>
      <p:pic>
        <p:nvPicPr>
          <p:cNvPr id="410" name="Shape 410"/>
          <p:cNvPicPr preferRelativeResize="0"/>
          <p:nvPr/>
        </p:nvPicPr>
        <p:blipFill>
          <a:blip r:embed="rId3">
            <a:alphaModFix/>
          </a:blip>
          <a:stretch>
            <a:fillRect/>
          </a:stretch>
        </p:blipFill>
        <p:spPr>
          <a:xfrm>
            <a:off x="6509781" y="704800"/>
            <a:ext cx="2033418" cy="4095349"/>
          </a:xfrm>
          <a:prstGeom prst="rect">
            <a:avLst/>
          </a:prstGeom>
          <a:noFill/>
          <a:ln>
            <a:noFill/>
          </a:ln>
        </p:spPr>
      </p:pic>
      <p:pic>
        <p:nvPicPr>
          <p:cNvPr id="411" name="Shape 411"/>
          <p:cNvPicPr preferRelativeResize="0"/>
          <p:nvPr/>
        </p:nvPicPr>
        <p:blipFill>
          <a:blip r:embed="rId4">
            <a:alphaModFix/>
          </a:blip>
          <a:stretch>
            <a:fillRect/>
          </a:stretch>
        </p:blipFill>
        <p:spPr>
          <a:xfrm>
            <a:off x="3532812" y="686150"/>
            <a:ext cx="2085324" cy="4132650"/>
          </a:xfrm>
          <a:prstGeom prst="rect">
            <a:avLst/>
          </a:prstGeom>
          <a:noFill/>
          <a:ln>
            <a:noFill/>
          </a:ln>
        </p:spPr>
      </p:pic>
      <p:pic>
        <p:nvPicPr>
          <p:cNvPr id="412" name="Shape 412"/>
          <p:cNvPicPr preferRelativeResize="0"/>
          <p:nvPr/>
        </p:nvPicPr>
        <p:blipFill>
          <a:blip r:embed="rId5">
            <a:alphaModFix/>
          </a:blip>
          <a:stretch>
            <a:fillRect/>
          </a:stretch>
        </p:blipFill>
        <p:spPr>
          <a:xfrm>
            <a:off x="555850" y="704787"/>
            <a:ext cx="2085325" cy="4095351"/>
          </a:xfrm>
          <a:prstGeom prst="rect">
            <a:avLst/>
          </a:prstGeom>
          <a:noFill/>
          <a:ln>
            <a:noFill/>
          </a:ln>
        </p:spPr>
      </p:pic>
      <p:sp>
        <p:nvSpPr>
          <p:cNvPr id="413" name="Shape 413"/>
          <p:cNvSpPr txBox="1"/>
          <p:nvPr/>
        </p:nvSpPr>
        <p:spPr>
          <a:xfrm>
            <a:off x="426525" y="370350"/>
            <a:ext cx="2310000" cy="418800"/>
          </a:xfrm>
          <a:prstGeom prst="rect">
            <a:avLst/>
          </a:prstGeom>
          <a:noFill/>
          <a:ln>
            <a:noFill/>
          </a:ln>
        </p:spPr>
        <p:txBody>
          <a:bodyPr anchorCtr="0" anchor="t" bIns="91425" lIns="91425" rIns="91425" tIns="91425">
            <a:noAutofit/>
          </a:bodyPr>
          <a:lstStyle/>
          <a:p>
            <a:pPr lvl="0" rtl="0" algn="ctr">
              <a:spcBef>
                <a:spcPts val="0"/>
              </a:spcBef>
              <a:buNone/>
            </a:pPr>
            <a:r>
              <a:rPr lang="en" sz="1200"/>
              <a:t>Event You Haven’t Joined</a:t>
            </a:r>
          </a:p>
        </p:txBody>
      </p:sp>
      <p:sp>
        <p:nvSpPr>
          <p:cNvPr id="414" name="Shape 414"/>
          <p:cNvSpPr txBox="1"/>
          <p:nvPr/>
        </p:nvSpPr>
        <p:spPr>
          <a:xfrm>
            <a:off x="6338200" y="362200"/>
            <a:ext cx="2310000" cy="418800"/>
          </a:xfrm>
          <a:prstGeom prst="rect">
            <a:avLst/>
          </a:prstGeom>
          <a:noFill/>
          <a:ln>
            <a:noFill/>
          </a:ln>
        </p:spPr>
        <p:txBody>
          <a:bodyPr anchorCtr="0" anchor="t" bIns="91425" lIns="91425" rIns="91425" tIns="91425">
            <a:noAutofit/>
          </a:bodyPr>
          <a:lstStyle/>
          <a:p>
            <a:pPr lvl="0" rtl="0" algn="ctr">
              <a:spcBef>
                <a:spcPts val="0"/>
              </a:spcBef>
              <a:buNone/>
            </a:pPr>
            <a:r>
              <a:rPr lang="en" sz="1200"/>
              <a:t>Event You Created</a:t>
            </a:r>
          </a:p>
        </p:txBody>
      </p:sp>
      <p:sp>
        <p:nvSpPr>
          <p:cNvPr id="415" name="Shape 415"/>
          <p:cNvSpPr txBox="1"/>
          <p:nvPr/>
        </p:nvSpPr>
        <p:spPr>
          <a:xfrm>
            <a:off x="3420475" y="4800150"/>
            <a:ext cx="2310000" cy="418800"/>
          </a:xfrm>
          <a:prstGeom prst="rect">
            <a:avLst/>
          </a:prstGeom>
          <a:noFill/>
          <a:ln>
            <a:noFill/>
          </a:ln>
        </p:spPr>
        <p:txBody>
          <a:bodyPr anchorCtr="0" anchor="t" bIns="91425" lIns="91425" rIns="91425" tIns="91425">
            <a:noAutofit/>
          </a:bodyPr>
          <a:lstStyle/>
          <a:p>
            <a:pPr lvl="0" rtl="0" algn="ctr">
              <a:spcBef>
                <a:spcPts val="0"/>
              </a:spcBef>
              <a:buNone/>
            </a:pPr>
            <a:r>
              <a:rPr lang="en" sz="1200"/>
              <a:t>Event You Have Joined</a:t>
            </a:r>
          </a:p>
        </p:txBody>
      </p:sp>
      <p:sp>
        <p:nvSpPr>
          <p:cNvPr id="416" name="Shape 416"/>
          <p:cNvSpPr/>
          <p:nvPr/>
        </p:nvSpPr>
        <p:spPr>
          <a:xfrm>
            <a:off x="5023050" y="2525575"/>
            <a:ext cx="337200" cy="2994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7" name="Shape 417"/>
          <p:cNvSpPr/>
          <p:nvPr/>
        </p:nvSpPr>
        <p:spPr>
          <a:xfrm>
            <a:off x="7986275" y="2530675"/>
            <a:ext cx="313200" cy="2892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8" name="Shape 418"/>
          <p:cNvSpPr/>
          <p:nvPr/>
        </p:nvSpPr>
        <p:spPr>
          <a:xfrm>
            <a:off x="8130800" y="1248725"/>
            <a:ext cx="337200" cy="2994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9" name="Shape 419"/>
          <p:cNvSpPr/>
          <p:nvPr/>
        </p:nvSpPr>
        <p:spPr>
          <a:xfrm>
            <a:off x="592125" y="3946950"/>
            <a:ext cx="1978800" cy="4188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0" name="Shape 420"/>
          <p:cNvSpPr/>
          <p:nvPr/>
        </p:nvSpPr>
        <p:spPr>
          <a:xfrm>
            <a:off x="3586075" y="4003000"/>
            <a:ext cx="1978800" cy="418800"/>
          </a:xfrm>
          <a:prstGeom prst="ellipse">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424" name="Shape 424"/>
        <p:cNvGrpSpPr/>
        <p:nvPr/>
      </p:nvGrpSpPr>
      <p:grpSpPr>
        <a:xfrm>
          <a:off x="0" y="0"/>
          <a:ext cx="0" cy="0"/>
          <a:chOff x="0" y="0"/>
          <a:chExt cx="0" cy="0"/>
        </a:xfrm>
      </p:grpSpPr>
      <p:pic>
        <p:nvPicPr>
          <p:cNvPr descr="500_F_38913068_3nxg6gV3V6Kuqcqze95bn6L1EIH4Bgj5 (2).jpg" id="425" name="Shape 425"/>
          <p:cNvPicPr preferRelativeResize="0"/>
          <p:nvPr/>
        </p:nvPicPr>
        <p:blipFill rotWithShape="1">
          <a:blip r:embed="rId3">
            <a:alphaModFix/>
          </a:blip>
          <a:srcRect b="11063" l="0" r="0" t="0"/>
          <a:stretch/>
        </p:blipFill>
        <p:spPr>
          <a:xfrm>
            <a:off x="0" y="2958899"/>
            <a:ext cx="9144000" cy="2184599"/>
          </a:xfrm>
          <a:prstGeom prst="rect">
            <a:avLst/>
          </a:prstGeom>
          <a:noFill/>
          <a:ln>
            <a:noFill/>
          </a:ln>
        </p:spPr>
      </p:pic>
      <p:sp>
        <p:nvSpPr>
          <p:cNvPr id="426" name="Shape 426"/>
          <p:cNvSpPr txBox="1"/>
          <p:nvPr>
            <p:ph type="ctrTitle"/>
          </p:nvPr>
        </p:nvSpPr>
        <p:spPr>
          <a:xfrm>
            <a:off x="0" y="0"/>
            <a:ext cx="9144000" cy="2366100"/>
          </a:xfrm>
          <a:prstGeom prst="rect">
            <a:avLst/>
          </a:prstGeom>
        </p:spPr>
        <p:txBody>
          <a:bodyPr anchorCtr="0" anchor="b" bIns="91425" lIns="91425" rIns="91425" tIns="91425">
            <a:noAutofit/>
          </a:bodyPr>
          <a:lstStyle/>
          <a:p>
            <a:pPr lvl="0" rtl="0">
              <a:spcBef>
                <a:spcPts val="0"/>
              </a:spcBef>
              <a:buNone/>
            </a:pPr>
            <a:r>
              <a:rPr lang="en"/>
              <a:t>Thank You</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430" name="Shape 430"/>
        <p:cNvGrpSpPr/>
        <p:nvPr/>
      </p:nvGrpSpPr>
      <p:grpSpPr>
        <a:xfrm>
          <a:off x="0" y="0"/>
          <a:ext cx="0" cy="0"/>
          <a:chOff x="0" y="0"/>
          <a:chExt cx="0" cy="0"/>
        </a:xfrm>
      </p:grpSpPr>
      <p:pic>
        <p:nvPicPr>
          <p:cNvPr descr="500_F_38913068_3nxg6gV3V6Kuqcqze95bn6L1EIH4Bgj5 (2).jpg" id="431" name="Shape 431"/>
          <p:cNvPicPr preferRelativeResize="0"/>
          <p:nvPr/>
        </p:nvPicPr>
        <p:blipFill rotWithShape="1">
          <a:blip r:embed="rId3">
            <a:alphaModFix/>
          </a:blip>
          <a:srcRect b="11063" l="0" r="0" t="0"/>
          <a:stretch/>
        </p:blipFill>
        <p:spPr>
          <a:xfrm>
            <a:off x="0" y="2958899"/>
            <a:ext cx="9144000" cy="2184599"/>
          </a:xfrm>
          <a:prstGeom prst="rect">
            <a:avLst/>
          </a:prstGeom>
          <a:noFill/>
          <a:ln>
            <a:noFill/>
          </a:ln>
        </p:spPr>
      </p:pic>
      <p:sp>
        <p:nvSpPr>
          <p:cNvPr id="432" name="Shape 432"/>
          <p:cNvSpPr txBox="1"/>
          <p:nvPr>
            <p:ph type="ctrTitle"/>
          </p:nvPr>
        </p:nvSpPr>
        <p:spPr>
          <a:xfrm>
            <a:off x="0" y="0"/>
            <a:ext cx="9144000" cy="2366100"/>
          </a:xfrm>
          <a:prstGeom prst="rect">
            <a:avLst/>
          </a:prstGeom>
        </p:spPr>
        <p:txBody>
          <a:bodyPr anchorCtr="0" anchor="b" bIns="91425" lIns="91425" rIns="91425" tIns="91425">
            <a:noAutofit/>
          </a:bodyPr>
          <a:lstStyle/>
          <a:p>
            <a:pPr lvl="0" rtl="0">
              <a:spcBef>
                <a:spcPts val="0"/>
              </a:spcBef>
              <a:buNone/>
            </a:pPr>
            <a:r>
              <a:rPr lang="en"/>
              <a:t>Index</a:t>
            </a:r>
          </a:p>
        </p:txBody>
      </p:sp>
      <p:sp>
        <p:nvSpPr>
          <p:cNvPr id="433" name="Shape 433"/>
          <p:cNvSpPr txBox="1"/>
          <p:nvPr>
            <p:ph idx="1" type="subTitle"/>
          </p:nvPr>
        </p:nvSpPr>
        <p:spPr>
          <a:xfrm>
            <a:off x="0" y="2148325"/>
            <a:ext cx="9144000" cy="792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437" name="Shape 437"/>
        <p:cNvGrpSpPr/>
        <p:nvPr/>
      </p:nvGrpSpPr>
      <p:grpSpPr>
        <a:xfrm>
          <a:off x="0" y="0"/>
          <a:ext cx="0" cy="0"/>
          <a:chOff x="0" y="0"/>
          <a:chExt cx="0" cy="0"/>
        </a:xfrm>
      </p:grpSpPr>
      <p:pic>
        <p:nvPicPr>
          <p:cNvPr descr="500_F_38913068_3nxg6gV3V6Kuqcqze95bn6L1EIH4Bgj5 (2).jpg" id="438" name="Shape 438"/>
          <p:cNvPicPr preferRelativeResize="0"/>
          <p:nvPr/>
        </p:nvPicPr>
        <p:blipFill rotWithShape="1">
          <a:blip r:embed="rId3">
            <a:alphaModFix/>
          </a:blip>
          <a:srcRect b="11063" l="0" r="0" t="0"/>
          <a:stretch/>
        </p:blipFill>
        <p:spPr>
          <a:xfrm>
            <a:off x="0" y="2958899"/>
            <a:ext cx="9144000" cy="2184599"/>
          </a:xfrm>
          <a:prstGeom prst="rect">
            <a:avLst/>
          </a:prstGeom>
          <a:noFill/>
          <a:ln>
            <a:noFill/>
          </a:ln>
        </p:spPr>
      </p:pic>
      <p:sp>
        <p:nvSpPr>
          <p:cNvPr id="439" name="Shape 439"/>
          <p:cNvSpPr txBox="1"/>
          <p:nvPr>
            <p:ph type="ctrTitle"/>
          </p:nvPr>
        </p:nvSpPr>
        <p:spPr>
          <a:xfrm>
            <a:off x="0" y="0"/>
            <a:ext cx="9144000" cy="2366100"/>
          </a:xfrm>
          <a:prstGeom prst="rect">
            <a:avLst/>
          </a:prstGeom>
        </p:spPr>
        <p:txBody>
          <a:bodyPr anchorCtr="0" anchor="b" bIns="91425" lIns="91425" rIns="91425" tIns="91425">
            <a:noAutofit/>
          </a:bodyPr>
          <a:lstStyle/>
          <a:p>
            <a:pPr lvl="0" rtl="0">
              <a:spcBef>
                <a:spcPts val="0"/>
              </a:spcBef>
              <a:buNone/>
            </a:pPr>
            <a:r>
              <a:rPr lang="en"/>
              <a:t>StoryBoard Sketches</a:t>
            </a:r>
          </a:p>
        </p:txBody>
      </p:sp>
      <p:sp>
        <p:nvSpPr>
          <p:cNvPr id="440" name="Shape 440"/>
          <p:cNvSpPr txBox="1"/>
          <p:nvPr>
            <p:ph idx="1" type="subTitle"/>
          </p:nvPr>
        </p:nvSpPr>
        <p:spPr>
          <a:xfrm>
            <a:off x="0" y="2148325"/>
            <a:ext cx="9144000" cy="792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444" name="Shape 444"/>
        <p:cNvGrpSpPr/>
        <p:nvPr/>
      </p:nvGrpSpPr>
      <p:grpSpPr>
        <a:xfrm>
          <a:off x="0" y="0"/>
          <a:ext cx="0" cy="0"/>
          <a:chOff x="0" y="0"/>
          <a:chExt cx="0" cy="0"/>
        </a:xfrm>
      </p:grpSpPr>
      <p:pic>
        <p:nvPicPr>
          <p:cNvPr descr="IMG_0131.JPG" id="445" name="Shape 445"/>
          <p:cNvPicPr preferRelativeResize="0"/>
          <p:nvPr/>
        </p:nvPicPr>
        <p:blipFill rotWithShape="1">
          <a:blip r:embed="rId3">
            <a:alphaModFix/>
          </a:blip>
          <a:srcRect b="2248" l="0" r="0" t="0"/>
          <a:stretch/>
        </p:blipFill>
        <p:spPr>
          <a:xfrm>
            <a:off x="3120125" y="1595050"/>
            <a:ext cx="4633226" cy="3320275"/>
          </a:xfrm>
          <a:prstGeom prst="rect">
            <a:avLst/>
          </a:prstGeom>
          <a:noFill/>
          <a:ln>
            <a:noFill/>
          </a:ln>
        </p:spPr>
      </p:pic>
      <p:pic>
        <p:nvPicPr>
          <p:cNvPr descr="IMG_0130.JPG" id="446" name="Shape 446"/>
          <p:cNvPicPr preferRelativeResize="0"/>
          <p:nvPr/>
        </p:nvPicPr>
        <p:blipFill rotWithShape="1">
          <a:blip r:embed="rId4">
            <a:alphaModFix/>
          </a:blip>
          <a:srcRect b="0" l="3150" r="5808" t="7689"/>
          <a:stretch/>
        </p:blipFill>
        <p:spPr>
          <a:xfrm>
            <a:off x="410699" y="1329875"/>
            <a:ext cx="3190051" cy="2371000"/>
          </a:xfrm>
          <a:prstGeom prst="rect">
            <a:avLst/>
          </a:prstGeom>
          <a:noFill/>
          <a:ln>
            <a:noFill/>
          </a:ln>
        </p:spPr>
      </p:pic>
      <p:pic>
        <p:nvPicPr>
          <p:cNvPr descr="IMG_0132.JPG" id="447" name="Shape 447"/>
          <p:cNvPicPr preferRelativeResize="0"/>
          <p:nvPr/>
        </p:nvPicPr>
        <p:blipFill rotWithShape="1">
          <a:blip r:embed="rId5">
            <a:alphaModFix/>
          </a:blip>
          <a:srcRect b="6270" l="70440" r="5803" t="0"/>
          <a:stretch/>
        </p:blipFill>
        <p:spPr>
          <a:xfrm>
            <a:off x="7753350" y="1296924"/>
            <a:ext cx="943452" cy="2810050"/>
          </a:xfrm>
          <a:prstGeom prst="rect">
            <a:avLst/>
          </a:prstGeom>
          <a:noFill/>
          <a:ln>
            <a:noFill/>
          </a:ln>
        </p:spPr>
      </p:pic>
      <p:sp>
        <p:nvSpPr>
          <p:cNvPr id="448" name="Shape 448"/>
          <p:cNvSpPr txBox="1"/>
          <p:nvPr>
            <p:ph type="title"/>
          </p:nvPr>
        </p:nvSpPr>
        <p:spPr>
          <a:xfrm>
            <a:off x="311700" y="368825"/>
            <a:ext cx="8520600" cy="572700"/>
          </a:xfrm>
          <a:prstGeom prst="rect">
            <a:avLst/>
          </a:prstGeom>
        </p:spPr>
        <p:txBody>
          <a:bodyPr anchorCtr="0" anchor="t" bIns="91425" lIns="91425" rIns="91425" tIns="91425">
            <a:noAutofit/>
          </a:bodyPr>
          <a:lstStyle/>
          <a:p>
            <a:pPr lvl="0" rtl="0" algn="ctr">
              <a:spcBef>
                <a:spcPts val="0"/>
              </a:spcBef>
              <a:buNone/>
            </a:pPr>
            <a:r>
              <a:rPr lang="en" sz="4400"/>
              <a:t>Whole System</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452" name="Shape 452"/>
        <p:cNvGrpSpPr/>
        <p:nvPr/>
      </p:nvGrpSpPr>
      <p:grpSpPr>
        <a:xfrm>
          <a:off x="0" y="0"/>
          <a:ext cx="0" cy="0"/>
          <a:chOff x="0" y="0"/>
          <a:chExt cx="0" cy="0"/>
        </a:xfrm>
      </p:grpSpPr>
      <p:sp>
        <p:nvSpPr>
          <p:cNvPr id="453" name="Shape 45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Simple Task</a:t>
            </a:r>
          </a:p>
        </p:txBody>
      </p:sp>
      <p:pic>
        <p:nvPicPr>
          <p:cNvPr descr="IMG_0135.JPG" id="454" name="Shape 454"/>
          <p:cNvPicPr preferRelativeResize="0"/>
          <p:nvPr/>
        </p:nvPicPr>
        <p:blipFill rotWithShape="1">
          <a:blip r:embed="rId3">
            <a:alphaModFix/>
          </a:blip>
          <a:srcRect b="5917" l="6380" r="7516" t="21387"/>
          <a:stretch/>
        </p:blipFill>
        <p:spPr>
          <a:xfrm>
            <a:off x="1736237" y="1360974"/>
            <a:ext cx="5671526" cy="3591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458" name="Shape 458"/>
        <p:cNvGrpSpPr/>
        <p:nvPr/>
      </p:nvGrpSpPr>
      <p:grpSpPr>
        <a:xfrm>
          <a:off x="0" y="0"/>
          <a:ext cx="0" cy="0"/>
          <a:chOff x="0" y="0"/>
          <a:chExt cx="0" cy="0"/>
        </a:xfrm>
      </p:grpSpPr>
      <p:sp>
        <p:nvSpPr>
          <p:cNvPr descr="I created this video with the YouTube Video Editor (http://www.youtube.com/editor)" id="459" name="Shape 459" title="task1 meetchewthere">
            <a:hlinkClick r:id="rId3"/>
          </p:cNvPr>
          <p:cNvSpPr/>
          <p:nvPr/>
        </p:nvSpPr>
        <p:spPr>
          <a:xfrm>
            <a:off x="1142991" y="0"/>
            <a:ext cx="6858008" cy="5143500"/>
          </a:xfrm>
          <a:prstGeom prst="rect">
            <a:avLst/>
          </a:prstGeom>
          <a:blipFill>
            <a:blip r:embed="rId4">
              <a:alphaModFix/>
            </a:blip>
            <a:stretch>
              <a:fillRect/>
            </a:stretch>
          </a:blipFill>
          <a:ln>
            <a:noFill/>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463" name="Shape 463"/>
        <p:cNvGrpSpPr/>
        <p:nvPr/>
      </p:nvGrpSpPr>
      <p:grpSpPr>
        <a:xfrm>
          <a:off x="0" y="0"/>
          <a:ext cx="0" cy="0"/>
          <a:chOff x="0" y="0"/>
          <a:chExt cx="0" cy="0"/>
        </a:xfrm>
      </p:grpSpPr>
      <p:sp>
        <p:nvSpPr>
          <p:cNvPr id="464" name="Shape 464"/>
          <p:cNvSpPr txBox="1"/>
          <p:nvPr>
            <p:ph type="title"/>
          </p:nvPr>
        </p:nvSpPr>
        <p:spPr>
          <a:xfrm>
            <a:off x="311700" y="368825"/>
            <a:ext cx="8520600" cy="572700"/>
          </a:xfrm>
          <a:prstGeom prst="rect">
            <a:avLst/>
          </a:prstGeom>
        </p:spPr>
        <p:txBody>
          <a:bodyPr anchorCtr="0" anchor="t" bIns="91425" lIns="91425" rIns="91425" tIns="91425">
            <a:noAutofit/>
          </a:bodyPr>
          <a:lstStyle/>
          <a:p>
            <a:pPr lvl="0" rtl="0" algn="ctr">
              <a:spcBef>
                <a:spcPts val="0"/>
              </a:spcBef>
              <a:buNone/>
            </a:pPr>
            <a:r>
              <a:rPr lang="en" sz="4400"/>
              <a:t>Moderate Task</a:t>
            </a:r>
          </a:p>
        </p:txBody>
      </p:sp>
      <p:pic>
        <p:nvPicPr>
          <p:cNvPr descr="IMG_0130.JPG" id="465" name="Shape 465"/>
          <p:cNvPicPr preferRelativeResize="0"/>
          <p:nvPr/>
        </p:nvPicPr>
        <p:blipFill rotWithShape="1">
          <a:blip r:embed="rId3">
            <a:alphaModFix/>
          </a:blip>
          <a:srcRect b="0" l="3581" r="6868" t="6085"/>
          <a:stretch/>
        </p:blipFill>
        <p:spPr>
          <a:xfrm>
            <a:off x="2166487" y="1219924"/>
            <a:ext cx="4811023" cy="37844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469" name="Shape 469"/>
        <p:cNvGrpSpPr/>
        <p:nvPr/>
      </p:nvGrpSpPr>
      <p:grpSpPr>
        <a:xfrm>
          <a:off x="0" y="0"/>
          <a:ext cx="0" cy="0"/>
          <a:chOff x="0" y="0"/>
          <a:chExt cx="0" cy="0"/>
        </a:xfrm>
      </p:grpSpPr>
      <p:sp>
        <p:nvSpPr>
          <p:cNvPr descr="I created this video with the YouTube Video Editor (http://www.youtube.com/editor)" id="470" name="Shape 470" title="task2 - meetchewthere">
            <a:hlinkClick r:id="rId3"/>
          </p:cNvPr>
          <p:cNvSpPr/>
          <p:nvPr/>
        </p:nvSpPr>
        <p:spPr>
          <a:xfrm>
            <a:off x="1210075" y="0"/>
            <a:ext cx="6858000" cy="5143500"/>
          </a:xfrm>
          <a:prstGeom prst="rect">
            <a:avLst/>
          </a:prstGeom>
          <a:blipFill>
            <a:blip r:embed="rId4">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311700" y="1937925"/>
            <a:ext cx="8520600" cy="572700"/>
          </a:xfrm>
          <a:prstGeom prst="rect">
            <a:avLst/>
          </a:prstGeom>
        </p:spPr>
        <p:txBody>
          <a:bodyPr anchorCtr="0" anchor="t" bIns="91425" lIns="91425" rIns="91425" tIns="91425">
            <a:noAutofit/>
          </a:bodyPr>
          <a:lstStyle/>
          <a:p>
            <a:pPr lvl="0" rtl="0" algn="ctr">
              <a:spcBef>
                <a:spcPts val="0"/>
              </a:spcBef>
              <a:buNone/>
            </a:pPr>
            <a:r>
              <a:rPr lang="en">
                <a:solidFill>
                  <a:schemeClr val="lt1"/>
                </a:solidFill>
              </a:rPr>
              <a:t>They DON’T Have to Choose</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474" name="Shape 474"/>
        <p:cNvGrpSpPr/>
        <p:nvPr/>
      </p:nvGrpSpPr>
      <p:grpSpPr>
        <a:xfrm>
          <a:off x="0" y="0"/>
          <a:ext cx="0" cy="0"/>
          <a:chOff x="0" y="0"/>
          <a:chExt cx="0" cy="0"/>
        </a:xfrm>
      </p:grpSpPr>
      <p:sp>
        <p:nvSpPr>
          <p:cNvPr id="475" name="Shape 475"/>
          <p:cNvSpPr txBox="1"/>
          <p:nvPr>
            <p:ph type="title"/>
          </p:nvPr>
        </p:nvSpPr>
        <p:spPr>
          <a:xfrm>
            <a:off x="311700" y="368825"/>
            <a:ext cx="8520600" cy="572700"/>
          </a:xfrm>
          <a:prstGeom prst="rect">
            <a:avLst/>
          </a:prstGeom>
        </p:spPr>
        <p:txBody>
          <a:bodyPr anchorCtr="0" anchor="t" bIns="91425" lIns="91425" rIns="91425" tIns="91425">
            <a:noAutofit/>
          </a:bodyPr>
          <a:lstStyle/>
          <a:p>
            <a:pPr lvl="0" rtl="0" algn="ctr">
              <a:spcBef>
                <a:spcPts val="0"/>
              </a:spcBef>
              <a:buNone/>
            </a:pPr>
            <a:r>
              <a:rPr lang="en" sz="4400"/>
              <a:t>Complex Task</a:t>
            </a:r>
          </a:p>
        </p:txBody>
      </p:sp>
      <p:pic>
        <p:nvPicPr>
          <p:cNvPr descr="IMG_0132.JPG" id="476" name="Shape 476"/>
          <p:cNvPicPr preferRelativeResize="0"/>
          <p:nvPr/>
        </p:nvPicPr>
        <p:blipFill rotWithShape="1">
          <a:blip r:embed="rId3">
            <a:alphaModFix/>
          </a:blip>
          <a:srcRect b="5285" l="19701" r="2887" t="0"/>
          <a:stretch/>
        </p:blipFill>
        <p:spPr>
          <a:xfrm>
            <a:off x="2547187" y="1240624"/>
            <a:ext cx="4049623" cy="371584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480" name="Shape 480"/>
        <p:cNvGrpSpPr/>
        <p:nvPr/>
      </p:nvGrpSpPr>
      <p:grpSpPr>
        <a:xfrm>
          <a:off x="0" y="0"/>
          <a:ext cx="0" cy="0"/>
          <a:chOff x="0" y="0"/>
          <a:chExt cx="0" cy="0"/>
        </a:xfrm>
      </p:grpSpPr>
      <p:sp>
        <p:nvSpPr>
          <p:cNvPr descr="I created this video with the YouTube Video Editor (http://www.youtube.com/editor)" id="481" name="Shape 481" title="task3 meetchewthere">
            <a:hlinkClick r:id="rId3"/>
          </p:cNvPr>
          <p:cNvSpPr/>
          <p:nvPr/>
        </p:nvSpPr>
        <p:spPr>
          <a:xfrm>
            <a:off x="1183825" y="0"/>
            <a:ext cx="6858000" cy="5143500"/>
          </a:xfrm>
          <a:prstGeom prst="rect">
            <a:avLst/>
          </a:prstGeom>
          <a:blipFill>
            <a:blip r:embed="rId4">
              <a:alphaModFix/>
            </a:blip>
            <a:stretch>
              <a:fillRect/>
            </a:stretch>
          </a:blip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pic>
        <p:nvPicPr>
          <p:cNvPr descr="500_F_38913068_3nxg6gV3V6Kuqcqze95bn6L1EIH4Bgj5 (2).jpg" id="486" name="Shape 486"/>
          <p:cNvPicPr preferRelativeResize="0"/>
          <p:nvPr/>
        </p:nvPicPr>
        <p:blipFill rotWithShape="1">
          <a:blip r:embed="rId3">
            <a:alphaModFix amt="43000"/>
          </a:blip>
          <a:srcRect b="11063" l="0" r="0" t="0"/>
          <a:stretch/>
        </p:blipFill>
        <p:spPr>
          <a:xfrm>
            <a:off x="0" y="3017200"/>
            <a:ext cx="9144000" cy="212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77"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1740062" y="319298"/>
            <a:ext cx="5477125" cy="3564575"/>
          </a:xfrm>
          <a:prstGeom prst="rect">
            <a:avLst/>
          </a:prstGeom>
          <a:noFill/>
          <a:ln>
            <a:noFill/>
          </a:ln>
        </p:spPr>
      </p:pic>
      <p:sp>
        <p:nvSpPr>
          <p:cNvPr id="79" name="Shape 79"/>
          <p:cNvSpPr txBox="1"/>
          <p:nvPr/>
        </p:nvSpPr>
        <p:spPr>
          <a:xfrm>
            <a:off x="909725" y="2647550"/>
            <a:ext cx="7452900" cy="1119600"/>
          </a:xfrm>
          <a:prstGeom prst="rect">
            <a:avLst/>
          </a:prstGeom>
          <a:noFill/>
          <a:ln>
            <a:noFill/>
          </a:ln>
        </p:spPr>
        <p:txBody>
          <a:bodyPr anchorCtr="0" anchor="t" bIns="91425" lIns="91425" rIns="91425" tIns="91425">
            <a:noAutofit/>
          </a:bodyPr>
          <a:lstStyle/>
          <a:p>
            <a:pPr lvl="0" rtl="0" algn="ctr">
              <a:spcBef>
                <a:spcPts val="0"/>
              </a:spcBef>
              <a:buClr>
                <a:schemeClr val="dk1"/>
              </a:buClr>
              <a:buFont typeface="Arial"/>
              <a:buNone/>
            </a:pPr>
            <a:r>
              <a:t/>
            </a:r>
            <a:endParaRPr/>
          </a:p>
        </p:txBody>
      </p:sp>
      <p:sp>
        <p:nvSpPr>
          <p:cNvPr id="80" name="Shape 80"/>
          <p:cNvSpPr txBox="1"/>
          <p:nvPr/>
        </p:nvSpPr>
        <p:spPr>
          <a:xfrm>
            <a:off x="1277212" y="3568900"/>
            <a:ext cx="6717900" cy="783900"/>
          </a:xfrm>
          <a:prstGeom prst="rect">
            <a:avLst/>
          </a:prstGeom>
          <a:noFill/>
          <a:ln>
            <a:noFill/>
          </a:ln>
        </p:spPr>
        <p:txBody>
          <a:bodyPr anchorCtr="0" anchor="t" bIns="91425" lIns="91425" rIns="91425" tIns="91425">
            <a:noAutofit/>
          </a:bodyPr>
          <a:lstStyle/>
          <a:p>
            <a:pPr lvl="0" rtl="0" algn="ctr">
              <a:spcBef>
                <a:spcPts val="0"/>
              </a:spcBef>
              <a:buClr>
                <a:schemeClr val="dk1"/>
              </a:buClr>
              <a:buSzPct val="25000"/>
              <a:buFont typeface="Arial"/>
              <a:buNone/>
            </a:pPr>
            <a:r>
              <a:rPr lang="en" sz="5200">
                <a:solidFill>
                  <a:srgbClr val="FFFFFF"/>
                </a:solidFill>
              </a:rPr>
              <a:t>meet</a:t>
            </a:r>
            <a:r>
              <a:rPr b="1" lang="en" sz="7000">
                <a:latin typeface="Dancing Script"/>
                <a:ea typeface="Dancing Script"/>
                <a:cs typeface="Dancing Script"/>
                <a:sym typeface="Dancing Script"/>
              </a:rPr>
              <a:t>chew</a:t>
            </a:r>
            <a:r>
              <a:rPr lang="en" sz="5200">
                <a:solidFill>
                  <a:srgbClr val="FFFFFF"/>
                </a:solidFill>
              </a:rPr>
              <a:t>there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84" name="Shape 84"/>
        <p:cNvGrpSpPr/>
        <p:nvPr/>
      </p:nvGrpSpPr>
      <p:grpSpPr>
        <a:xfrm>
          <a:off x="0" y="0"/>
          <a:ext cx="0" cy="0"/>
          <a:chOff x="0" y="0"/>
          <a:chExt cx="0" cy="0"/>
        </a:xfrm>
      </p:grpSpPr>
      <p:pic>
        <p:nvPicPr>
          <p:cNvPr descr="500_F_38913068_3nxg6gV3V6Kuqcqze95bn6L1EIH4Bgj5 (2).jpg" id="85" name="Shape 85"/>
          <p:cNvPicPr preferRelativeResize="0"/>
          <p:nvPr/>
        </p:nvPicPr>
        <p:blipFill rotWithShape="1">
          <a:blip r:embed="rId3">
            <a:alphaModFix/>
          </a:blip>
          <a:srcRect b="11063" l="0" r="0" t="0"/>
          <a:stretch/>
        </p:blipFill>
        <p:spPr>
          <a:xfrm>
            <a:off x="0" y="2958899"/>
            <a:ext cx="9144000" cy="2184599"/>
          </a:xfrm>
          <a:prstGeom prst="rect">
            <a:avLst/>
          </a:prstGeom>
          <a:noFill/>
          <a:ln>
            <a:noFill/>
          </a:ln>
        </p:spPr>
      </p:pic>
      <p:sp>
        <p:nvSpPr>
          <p:cNvPr id="86" name="Shape 86"/>
          <p:cNvSpPr txBox="1"/>
          <p:nvPr>
            <p:ph type="ctrTitle"/>
          </p:nvPr>
        </p:nvSpPr>
        <p:spPr>
          <a:xfrm>
            <a:off x="0" y="0"/>
            <a:ext cx="9144000" cy="2366100"/>
          </a:xfrm>
          <a:prstGeom prst="rect">
            <a:avLst/>
          </a:prstGeom>
        </p:spPr>
        <p:txBody>
          <a:bodyPr anchorCtr="0" anchor="b" bIns="91425" lIns="91425" rIns="91425" tIns="91425">
            <a:noAutofit/>
          </a:bodyPr>
          <a:lstStyle/>
          <a:p>
            <a:pPr lvl="0" rtl="0">
              <a:spcBef>
                <a:spcPts val="0"/>
              </a:spcBef>
              <a:buNone/>
            </a:pPr>
            <a:r>
              <a:rPr lang="en"/>
              <a:t>Revised Interface</a:t>
            </a:r>
          </a:p>
        </p:txBody>
      </p:sp>
      <p:sp>
        <p:nvSpPr>
          <p:cNvPr id="87" name="Shape 87"/>
          <p:cNvSpPr txBox="1"/>
          <p:nvPr>
            <p:ph idx="1" type="subTitle"/>
          </p:nvPr>
        </p:nvSpPr>
        <p:spPr>
          <a:xfrm>
            <a:off x="0" y="2148325"/>
            <a:ext cx="9144000" cy="792600"/>
          </a:xfrm>
          <a:prstGeom prst="rect">
            <a:avLst/>
          </a:prstGeom>
        </p:spPr>
        <p:txBody>
          <a:bodyPr anchorCtr="0" anchor="t" bIns="91425" lIns="91425" rIns="91425" tIns="91425">
            <a:noAutofit/>
          </a:bodyPr>
          <a:lstStyle/>
          <a:p>
            <a:pPr lvl="0" rtl="0">
              <a:spcBef>
                <a:spcPts val="0"/>
              </a:spcBef>
              <a:buNone/>
            </a:pPr>
            <a:r>
              <a:rPr lang="en"/>
              <a:t>Major Design Changes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Change 1</a:t>
            </a:r>
          </a:p>
        </p:txBody>
      </p:sp>
      <p:sp>
        <p:nvSpPr>
          <p:cNvPr id="93" name="Shape 93"/>
          <p:cNvSpPr txBox="1"/>
          <p:nvPr>
            <p:ph idx="1" type="body"/>
          </p:nvPr>
        </p:nvSpPr>
        <p:spPr>
          <a:xfrm>
            <a:off x="311700" y="1152475"/>
            <a:ext cx="5073000" cy="3416400"/>
          </a:xfrm>
          <a:prstGeom prst="rect">
            <a:avLst/>
          </a:prstGeom>
        </p:spPr>
        <p:txBody>
          <a:bodyPr anchorCtr="0" anchor="t" bIns="91425" lIns="91425" rIns="91425" tIns="91425">
            <a:noAutofit/>
          </a:bodyPr>
          <a:lstStyle/>
          <a:p>
            <a:pPr lvl="0" rtl="0">
              <a:lnSpc>
                <a:spcPct val="100000"/>
              </a:lnSpc>
              <a:spcBef>
                <a:spcPts val="0"/>
              </a:spcBef>
              <a:buNone/>
            </a:pPr>
            <a:r>
              <a:rPr lang="en" sz="2000">
                <a:solidFill>
                  <a:schemeClr val="dk1"/>
                </a:solidFill>
              </a:rPr>
              <a:t>Observation(s):</a:t>
            </a:r>
          </a:p>
          <a:p>
            <a:pPr indent="-355600" lvl="0" marL="457200" rtl="0">
              <a:lnSpc>
                <a:spcPct val="100000"/>
              </a:lnSpc>
              <a:spcBef>
                <a:spcPts val="0"/>
              </a:spcBef>
              <a:buClr>
                <a:schemeClr val="dk1"/>
              </a:buClr>
              <a:buSzPct val="100000"/>
              <a:buAutoNum type="arabicParenR"/>
            </a:pPr>
            <a:r>
              <a:rPr lang="en" sz="2000">
                <a:solidFill>
                  <a:schemeClr val="dk1"/>
                </a:solidFill>
              </a:rPr>
              <a:t>Map-view paralysis</a:t>
            </a:r>
          </a:p>
          <a:p>
            <a:pPr indent="-355600" lvl="0" marL="457200" rtl="0">
              <a:lnSpc>
                <a:spcPct val="100000"/>
              </a:lnSpc>
              <a:spcBef>
                <a:spcPts val="0"/>
              </a:spcBef>
              <a:buClr>
                <a:schemeClr val="dk1"/>
              </a:buClr>
              <a:buSzPct val="100000"/>
              <a:buAutoNum type="arabicParenR"/>
            </a:pPr>
            <a:r>
              <a:rPr lang="en" sz="2000">
                <a:solidFill>
                  <a:schemeClr val="dk1"/>
                </a:solidFill>
              </a:rPr>
              <a:t>No use of search functionality</a:t>
            </a:r>
          </a:p>
          <a:p>
            <a:pPr lvl="0" rtl="0">
              <a:lnSpc>
                <a:spcPct val="100000"/>
              </a:lnSpc>
              <a:spcBef>
                <a:spcPts val="0"/>
              </a:spcBef>
              <a:buNone/>
            </a:pPr>
            <a:r>
              <a:rPr lang="en" sz="2000">
                <a:solidFill>
                  <a:schemeClr val="dk1"/>
                </a:solidFill>
              </a:rPr>
              <a:t>Analysis:</a:t>
            </a:r>
          </a:p>
          <a:p>
            <a:pPr indent="-355600" lvl="0" marL="457200" rtl="0">
              <a:lnSpc>
                <a:spcPct val="100000"/>
              </a:lnSpc>
              <a:spcBef>
                <a:spcPts val="0"/>
              </a:spcBef>
              <a:buClr>
                <a:schemeClr val="dk1"/>
              </a:buClr>
              <a:buSzPct val="100000"/>
              <a:buAutoNum type="arabicParenR"/>
            </a:pPr>
            <a:r>
              <a:rPr lang="en" sz="2000">
                <a:solidFill>
                  <a:schemeClr val="dk1"/>
                </a:solidFill>
              </a:rPr>
              <a:t>Content on Map vs List view was confusing</a:t>
            </a:r>
          </a:p>
          <a:p>
            <a:pPr indent="-355600" lvl="0" marL="457200" rtl="0">
              <a:lnSpc>
                <a:spcPct val="100000"/>
              </a:lnSpc>
              <a:spcBef>
                <a:spcPts val="0"/>
              </a:spcBef>
              <a:buClr>
                <a:schemeClr val="dk1"/>
              </a:buClr>
              <a:buSzPct val="100000"/>
              <a:buAutoNum type="arabicParenR"/>
            </a:pPr>
            <a:r>
              <a:rPr lang="en" sz="2000">
                <a:solidFill>
                  <a:schemeClr val="dk1"/>
                </a:solidFill>
              </a:rPr>
              <a:t>Unnoticed search bar in Map View</a:t>
            </a:r>
          </a:p>
          <a:p>
            <a:pPr indent="-355600" lvl="0" marL="457200" rtl="0">
              <a:lnSpc>
                <a:spcPct val="100000"/>
              </a:lnSpc>
              <a:spcBef>
                <a:spcPts val="0"/>
              </a:spcBef>
              <a:buClr>
                <a:schemeClr val="dk1"/>
              </a:buClr>
              <a:buSzPct val="100000"/>
              <a:buAutoNum type="arabicParenR"/>
            </a:pPr>
            <a:r>
              <a:rPr lang="en" sz="2000">
                <a:solidFill>
                  <a:schemeClr val="dk1"/>
                </a:solidFill>
              </a:rPr>
              <a:t>Search bar not valuable in List View</a:t>
            </a:r>
          </a:p>
          <a:p>
            <a:pPr lvl="0" rtl="0">
              <a:lnSpc>
                <a:spcPct val="100000"/>
              </a:lnSpc>
              <a:spcBef>
                <a:spcPts val="0"/>
              </a:spcBef>
              <a:buNone/>
            </a:pPr>
            <a:r>
              <a:t/>
            </a:r>
            <a:endParaRPr sz="2000">
              <a:solidFill>
                <a:srgbClr val="FFFFFF"/>
              </a:solidFill>
            </a:endParaRPr>
          </a:p>
        </p:txBody>
      </p:sp>
      <p:sp>
        <p:nvSpPr>
          <p:cNvPr id="94" name="Shape 94"/>
          <p:cNvSpPr txBox="1"/>
          <p:nvPr/>
        </p:nvSpPr>
        <p:spPr>
          <a:xfrm>
            <a:off x="5097875" y="1360675"/>
            <a:ext cx="3833100" cy="3000000"/>
          </a:xfrm>
          <a:prstGeom prst="rect">
            <a:avLst/>
          </a:prstGeom>
          <a:noFill/>
          <a:ln>
            <a:noFill/>
          </a:ln>
        </p:spPr>
        <p:txBody>
          <a:bodyPr anchorCtr="0" anchor="ctr" bIns="91425" lIns="91425" rIns="91425" tIns="91425">
            <a:noAutofit/>
          </a:bodyPr>
          <a:lstStyle/>
          <a:p>
            <a:pPr lvl="0" rtl="0" algn="ctr">
              <a:spcBef>
                <a:spcPts val="0"/>
              </a:spcBef>
              <a:spcAft>
                <a:spcPts val="1600"/>
              </a:spcAft>
              <a:buNone/>
            </a:pPr>
            <a:r>
              <a:rPr lang="en" sz="3000">
                <a:solidFill>
                  <a:schemeClr val="lt1"/>
                </a:solidFill>
              </a:rPr>
              <a:t>Solution:</a:t>
            </a:r>
          </a:p>
          <a:p>
            <a:pPr lvl="0" rtl="0" algn="ctr">
              <a:spcBef>
                <a:spcPts val="0"/>
              </a:spcBef>
              <a:spcAft>
                <a:spcPts val="1600"/>
              </a:spcAft>
              <a:buNone/>
            </a:pPr>
            <a:r>
              <a:rPr lang="en" sz="3000">
                <a:solidFill>
                  <a:srgbClr val="FFFFFF"/>
                </a:solidFill>
              </a:rPr>
              <a:t>Consistent Searchable/Filterable Homepage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Change 1</a:t>
            </a:r>
          </a:p>
        </p:txBody>
      </p:sp>
      <p:sp>
        <p:nvSpPr>
          <p:cNvPr id="100" name="Shape 100"/>
          <p:cNvSpPr txBox="1"/>
          <p:nvPr>
            <p:ph idx="1" type="body"/>
          </p:nvPr>
        </p:nvSpPr>
        <p:spPr>
          <a:xfrm>
            <a:off x="1903225" y="1308925"/>
            <a:ext cx="939900" cy="477300"/>
          </a:xfrm>
          <a:prstGeom prst="rect">
            <a:avLst/>
          </a:prstGeom>
        </p:spPr>
        <p:txBody>
          <a:bodyPr anchorCtr="0" anchor="t" bIns="91425" lIns="91425" rIns="91425" tIns="91425">
            <a:noAutofit/>
          </a:bodyPr>
          <a:lstStyle/>
          <a:p>
            <a:pPr lvl="0" rtl="0" algn="ctr">
              <a:spcBef>
                <a:spcPts val="0"/>
              </a:spcBef>
              <a:buNone/>
            </a:pPr>
            <a:r>
              <a:rPr lang="en">
                <a:solidFill>
                  <a:schemeClr val="dk1"/>
                </a:solidFill>
              </a:rPr>
              <a:t>Before</a:t>
            </a:r>
          </a:p>
        </p:txBody>
      </p:sp>
      <p:sp>
        <p:nvSpPr>
          <p:cNvPr id="101" name="Shape 101"/>
          <p:cNvSpPr txBox="1"/>
          <p:nvPr>
            <p:ph idx="1" type="body"/>
          </p:nvPr>
        </p:nvSpPr>
        <p:spPr>
          <a:xfrm>
            <a:off x="6331350" y="1348050"/>
            <a:ext cx="939900" cy="477300"/>
          </a:xfrm>
          <a:prstGeom prst="rect">
            <a:avLst/>
          </a:prstGeom>
        </p:spPr>
        <p:txBody>
          <a:bodyPr anchorCtr="0" anchor="t" bIns="91425" lIns="91425" rIns="91425" tIns="91425">
            <a:noAutofit/>
          </a:bodyPr>
          <a:lstStyle/>
          <a:p>
            <a:pPr lvl="0" rtl="0" algn="ctr">
              <a:spcBef>
                <a:spcPts val="0"/>
              </a:spcBef>
              <a:buNone/>
            </a:pPr>
            <a:r>
              <a:rPr lang="en">
                <a:solidFill>
                  <a:srgbClr val="FFFFFF"/>
                </a:solidFill>
              </a:rPr>
              <a:t>After</a:t>
            </a:r>
          </a:p>
        </p:txBody>
      </p:sp>
      <p:pic>
        <p:nvPicPr>
          <p:cNvPr id="102" name="Shape 102"/>
          <p:cNvPicPr preferRelativeResize="0"/>
          <p:nvPr/>
        </p:nvPicPr>
        <p:blipFill rotWithShape="1">
          <a:blip r:embed="rId3">
            <a:alphaModFix/>
          </a:blip>
          <a:srcRect b="6847" l="6615" r="1243" t="5031"/>
          <a:stretch/>
        </p:blipFill>
        <p:spPr>
          <a:xfrm>
            <a:off x="619300" y="1916600"/>
            <a:ext cx="3657174" cy="2612249"/>
          </a:xfrm>
          <a:prstGeom prst="rect">
            <a:avLst/>
          </a:prstGeom>
          <a:noFill/>
          <a:ln>
            <a:noFill/>
          </a:ln>
        </p:spPr>
      </p:pic>
      <p:pic>
        <p:nvPicPr>
          <p:cNvPr descr="IMG_0131.JPG" id="103" name="Shape 103"/>
          <p:cNvPicPr preferRelativeResize="0"/>
          <p:nvPr/>
        </p:nvPicPr>
        <p:blipFill rotWithShape="1">
          <a:blip r:embed="rId4">
            <a:alphaModFix/>
          </a:blip>
          <a:srcRect b="16604" l="15365" r="45852" t="47908"/>
          <a:stretch/>
        </p:blipFill>
        <p:spPr>
          <a:xfrm>
            <a:off x="4996426" y="1984100"/>
            <a:ext cx="3609748" cy="2477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CADD"/>
        </a:solidFill>
      </p:bgPr>
    </p:bg>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4400"/>
              <a:t>Change 2</a:t>
            </a:r>
          </a:p>
        </p:txBody>
      </p:sp>
      <p:sp>
        <p:nvSpPr>
          <p:cNvPr id="109" name="Shape 109"/>
          <p:cNvSpPr txBox="1"/>
          <p:nvPr>
            <p:ph idx="1" type="body"/>
          </p:nvPr>
        </p:nvSpPr>
        <p:spPr>
          <a:xfrm>
            <a:off x="311700" y="1152475"/>
            <a:ext cx="5073000" cy="3416400"/>
          </a:xfrm>
          <a:prstGeom prst="rect">
            <a:avLst/>
          </a:prstGeom>
        </p:spPr>
        <p:txBody>
          <a:bodyPr anchorCtr="0" anchor="t" bIns="91425" lIns="91425" rIns="91425" tIns="91425">
            <a:noAutofit/>
          </a:bodyPr>
          <a:lstStyle/>
          <a:p>
            <a:pPr lvl="0" rtl="0">
              <a:lnSpc>
                <a:spcPct val="100000"/>
              </a:lnSpc>
              <a:spcBef>
                <a:spcPts val="0"/>
              </a:spcBef>
              <a:buNone/>
            </a:pPr>
            <a:r>
              <a:rPr lang="en" sz="2000">
                <a:solidFill>
                  <a:schemeClr val="dk1"/>
                </a:solidFill>
              </a:rPr>
              <a:t>Observation(s):</a:t>
            </a:r>
          </a:p>
          <a:p>
            <a:pPr indent="-355600" lvl="0" marL="457200" rtl="0">
              <a:lnSpc>
                <a:spcPct val="100000"/>
              </a:lnSpc>
              <a:spcBef>
                <a:spcPts val="0"/>
              </a:spcBef>
              <a:buClr>
                <a:schemeClr val="dk1"/>
              </a:buClr>
              <a:buSzPct val="100000"/>
              <a:buAutoNum type="arabicParenR"/>
            </a:pPr>
            <a:r>
              <a:rPr lang="en" sz="2000">
                <a:solidFill>
                  <a:schemeClr val="dk1"/>
                </a:solidFill>
              </a:rPr>
              <a:t>Ongoing concern for safety</a:t>
            </a:r>
          </a:p>
          <a:p>
            <a:pPr indent="-355600" lvl="0" marL="457200" rtl="0">
              <a:lnSpc>
                <a:spcPct val="100000"/>
              </a:lnSpc>
              <a:spcBef>
                <a:spcPts val="0"/>
              </a:spcBef>
              <a:buClr>
                <a:schemeClr val="dk1"/>
              </a:buClr>
              <a:buSzPct val="100000"/>
              <a:buAutoNum type="arabicParenR"/>
            </a:pPr>
            <a:r>
              <a:rPr lang="en" sz="2000">
                <a:solidFill>
                  <a:schemeClr val="dk1"/>
                </a:solidFill>
              </a:rPr>
              <a:t>Desire to get others’ comments/advice</a:t>
            </a:r>
          </a:p>
          <a:p>
            <a:pPr lvl="0" rtl="0">
              <a:lnSpc>
                <a:spcPct val="100000"/>
              </a:lnSpc>
              <a:spcBef>
                <a:spcPts val="0"/>
              </a:spcBef>
              <a:buNone/>
            </a:pPr>
            <a:r>
              <a:rPr lang="en" sz="2000">
                <a:solidFill>
                  <a:schemeClr val="dk1"/>
                </a:solidFill>
              </a:rPr>
              <a:t>Analysis:</a:t>
            </a:r>
          </a:p>
          <a:p>
            <a:pPr indent="-355600" lvl="0" marL="457200" rtl="0">
              <a:lnSpc>
                <a:spcPct val="100000"/>
              </a:lnSpc>
              <a:spcBef>
                <a:spcPts val="0"/>
              </a:spcBef>
              <a:buClr>
                <a:schemeClr val="dk1"/>
              </a:buClr>
              <a:buSzPct val="100000"/>
              <a:buAutoNum type="arabicParenR"/>
            </a:pPr>
            <a:r>
              <a:rPr lang="en" sz="2000">
                <a:solidFill>
                  <a:schemeClr val="dk1"/>
                </a:solidFill>
              </a:rPr>
              <a:t>Necessary trust in our product was not established at the start</a:t>
            </a:r>
          </a:p>
          <a:p>
            <a:pPr indent="-355600" lvl="0" marL="457200" rtl="0">
              <a:lnSpc>
                <a:spcPct val="100000"/>
              </a:lnSpc>
              <a:spcBef>
                <a:spcPts val="0"/>
              </a:spcBef>
              <a:buClr>
                <a:schemeClr val="dk1"/>
              </a:buClr>
              <a:buSzPct val="100000"/>
              <a:buAutoNum type="arabicParenR"/>
            </a:pPr>
            <a:r>
              <a:rPr lang="en" sz="2000">
                <a:solidFill>
                  <a:schemeClr val="dk1"/>
                </a:solidFill>
              </a:rPr>
              <a:t>Users seek trust from others like them</a:t>
            </a:r>
          </a:p>
        </p:txBody>
      </p:sp>
      <p:sp>
        <p:nvSpPr>
          <p:cNvPr id="110" name="Shape 110"/>
          <p:cNvSpPr txBox="1"/>
          <p:nvPr/>
        </p:nvSpPr>
        <p:spPr>
          <a:xfrm>
            <a:off x="5384700" y="1360675"/>
            <a:ext cx="3286800" cy="3000000"/>
          </a:xfrm>
          <a:prstGeom prst="rect">
            <a:avLst/>
          </a:prstGeom>
          <a:noFill/>
          <a:ln>
            <a:noFill/>
          </a:ln>
        </p:spPr>
        <p:txBody>
          <a:bodyPr anchorCtr="0" anchor="ctr" bIns="91425" lIns="91425" rIns="91425" tIns="91425">
            <a:noAutofit/>
          </a:bodyPr>
          <a:lstStyle/>
          <a:p>
            <a:pPr lvl="0" rtl="0" algn="ctr">
              <a:spcBef>
                <a:spcPts val="0"/>
              </a:spcBef>
              <a:spcAft>
                <a:spcPts val="1600"/>
              </a:spcAft>
              <a:buNone/>
            </a:pPr>
            <a:r>
              <a:rPr lang="en" sz="3000">
                <a:solidFill>
                  <a:schemeClr val="lt1"/>
                </a:solidFill>
              </a:rPr>
              <a:t>Solution:</a:t>
            </a:r>
          </a:p>
          <a:p>
            <a:pPr lvl="0" rtl="0" algn="ctr">
              <a:spcBef>
                <a:spcPts val="0"/>
              </a:spcBef>
              <a:spcAft>
                <a:spcPts val="1600"/>
              </a:spcAft>
              <a:buNone/>
            </a:pPr>
            <a:r>
              <a:rPr lang="en" sz="3000">
                <a:solidFill>
                  <a:srgbClr val="FFFFFF"/>
                </a:solidFill>
              </a:rPr>
              <a:t>Improved On-boarding and Display of Relevant Info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